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368" r:id="rId2"/>
    <p:sldId id="306" r:id="rId3"/>
    <p:sldId id="270" r:id="rId4"/>
    <p:sldId id="369" r:id="rId5"/>
    <p:sldId id="371" r:id="rId6"/>
    <p:sldId id="372" r:id="rId7"/>
    <p:sldId id="373" r:id="rId8"/>
    <p:sldId id="316" r:id="rId9"/>
    <p:sldId id="359" r:id="rId10"/>
    <p:sldId id="360" r:id="rId11"/>
    <p:sldId id="362" r:id="rId12"/>
    <p:sldId id="272" r:id="rId13"/>
    <p:sldId id="334" r:id="rId14"/>
    <p:sldId id="337" r:id="rId15"/>
    <p:sldId id="338" r:id="rId16"/>
    <p:sldId id="340" r:id="rId17"/>
    <p:sldId id="343" r:id="rId18"/>
    <p:sldId id="323" r:id="rId19"/>
    <p:sldId id="344" r:id="rId20"/>
    <p:sldId id="345" r:id="rId21"/>
    <p:sldId id="348" r:id="rId22"/>
    <p:sldId id="347" r:id="rId23"/>
    <p:sldId id="354" r:id="rId24"/>
    <p:sldId id="353" r:id="rId25"/>
    <p:sldId id="346" r:id="rId26"/>
    <p:sldId id="349" r:id="rId27"/>
    <p:sldId id="350" r:id="rId28"/>
    <p:sldId id="355" r:id="rId29"/>
    <p:sldId id="356" r:id="rId30"/>
    <p:sldId id="282" r:id="rId31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AFD5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35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29507-5EDA-404C-A652-5A4E9F605F90}" type="datetimeFigureOut">
              <a:rPr lang="ko-KR" altLang="en-US" smtClean="0"/>
              <a:t>2023-07-07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3F7E93-4376-46F4-A4A8-569782DF22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258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91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err="1">
                <a:ea typeface="맑은 고딕"/>
              </a:rPr>
              <a:t>지난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번에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설명드렸던</a:t>
            </a:r>
            <a:r>
              <a:rPr lang="en-US" altLang="ko-KR">
                <a:ea typeface="맑은 고딕"/>
              </a:rPr>
              <a:t> SOP, MPS, MRP </a:t>
            </a:r>
            <a:r>
              <a:rPr lang="en-US" altLang="ko-KR" err="1">
                <a:ea typeface="맑은 고딕"/>
              </a:rPr>
              <a:t>구축의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룰과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가정들입니다</a:t>
            </a:r>
            <a:r>
              <a:rPr lang="en-US" altLang="ko-KR">
                <a:ea typeface="맑은 고딕"/>
              </a:rPr>
              <a:t>. </a:t>
            </a:r>
            <a:r>
              <a:rPr lang="en-US" altLang="ko-KR" err="1">
                <a:ea typeface="맑은 고딕"/>
              </a:rPr>
              <a:t>잠시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보여드리고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넘어가도록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하겠습니다</a:t>
            </a:r>
            <a:r>
              <a:rPr lang="en-US" altLang="ko-KR">
                <a:ea typeface="맑은 고딕"/>
              </a:rPr>
              <a:t>. (2초 후 </a:t>
            </a:r>
            <a:r>
              <a:rPr lang="en-US" altLang="ko-KR" err="1">
                <a:ea typeface="맑은 고딕"/>
              </a:rPr>
              <a:t>스킵</a:t>
            </a:r>
            <a:r>
              <a:rPr lang="en-US" altLang="ko-KR">
                <a:ea typeface="맑은 고딕"/>
              </a:rPr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094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err="1">
                <a:ea typeface="맑은 고딕"/>
              </a:rPr>
              <a:t>지난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번에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설명드렸던</a:t>
            </a:r>
            <a:r>
              <a:rPr lang="en-US" altLang="ko-KR">
                <a:ea typeface="맑은 고딕"/>
              </a:rPr>
              <a:t> SOP, MPS, MRP </a:t>
            </a:r>
            <a:r>
              <a:rPr lang="en-US" altLang="ko-KR" err="1">
                <a:ea typeface="맑은 고딕"/>
              </a:rPr>
              <a:t>구축의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룰과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가정들입니다</a:t>
            </a:r>
            <a:r>
              <a:rPr lang="en-US" altLang="ko-KR">
                <a:ea typeface="맑은 고딕"/>
              </a:rPr>
              <a:t>. </a:t>
            </a:r>
            <a:r>
              <a:rPr lang="en-US" altLang="ko-KR" err="1">
                <a:ea typeface="맑은 고딕"/>
              </a:rPr>
              <a:t>잠시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보여드리고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넘어가도록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하겠습니다</a:t>
            </a:r>
            <a:r>
              <a:rPr lang="en-US" altLang="ko-KR">
                <a:ea typeface="맑은 고딕"/>
              </a:rPr>
              <a:t>. (2초 후 </a:t>
            </a:r>
            <a:r>
              <a:rPr lang="en-US" altLang="ko-KR" err="1">
                <a:ea typeface="맑은 고딕"/>
              </a:rPr>
              <a:t>스킵</a:t>
            </a:r>
            <a:r>
              <a:rPr lang="en-US" altLang="ko-KR">
                <a:ea typeface="맑은 고딕"/>
              </a:rPr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8100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pass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0598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pass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5180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pass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3204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pass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3386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pass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7624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pass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5691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ore-KR" altLang="en-US"/>
              <a:t>우선 </a:t>
            </a:r>
            <a:r>
              <a:rPr lang="en-US" altLang="ko-Kore-KR"/>
              <a:t>SOP </a:t>
            </a:r>
            <a:r>
              <a:rPr lang="ko-Kore-KR" altLang="en-US"/>
              <a:t>코드부터 설명해드리도록 하겠습니다</a:t>
            </a:r>
            <a:r>
              <a:rPr lang="en-US" altLang="ko-Kore-KR"/>
              <a:t>.</a:t>
            </a:r>
          </a:p>
          <a:p>
            <a:endParaRPr lang="en-US" altLang="ko-KR"/>
          </a:p>
          <a:p>
            <a:r>
              <a:rPr lang="en-US" altLang="ko-KR"/>
              <a:t>Inventory</a:t>
            </a:r>
            <a:r>
              <a:rPr lang="ko-KR" altLang="en-US"/>
              <a:t>를 구할 때 전 시점 </a:t>
            </a:r>
            <a:r>
              <a:rPr lang="en-US" altLang="ko-KR"/>
              <a:t>inventory plan</a:t>
            </a:r>
            <a:r>
              <a:rPr lang="ko-KR" altLang="en-US"/>
              <a:t>가 없다면</a:t>
            </a:r>
            <a:r>
              <a:rPr lang="en-US" altLang="ko-KR"/>
              <a:t>, on hand </a:t>
            </a:r>
            <a:r>
              <a:rPr lang="ko-KR" altLang="en-US"/>
              <a:t>재고량을 사용하여 공식에 대입하면</a:t>
            </a:r>
            <a:r>
              <a:rPr lang="en-US" altLang="ko-KR"/>
              <a:t>,</a:t>
            </a:r>
            <a:r>
              <a:rPr lang="ko-KR" altLang="en-US"/>
              <a:t> 각 </a:t>
            </a:r>
            <a:r>
              <a:rPr lang="en-US" altLang="ko-KR"/>
              <a:t>period</a:t>
            </a:r>
            <a:r>
              <a:rPr lang="ko-KR" altLang="en-US"/>
              <a:t>에서의 </a:t>
            </a:r>
            <a:r>
              <a:rPr lang="en-US" altLang="ko-KR"/>
              <a:t>inventory plan</a:t>
            </a:r>
            <a:r>
              <a:rPr lang="ko-KR" altLang="en-US"/>
              <a:t>을 계산할 수 있습니다</a:t>
            </a:r>
            <a:r>
              <a:rPr lang="en-US" altLang="ko-KR"/>
              <a:t>.</a:t>
            </a:r>
          </a:p>
          <a:p>
            <a:r>
              <a:rPr lang="en-US" altLang="ko-KR"/>
              <a:t>Operation plan</a:t>
            </a:r>
            <a:r>
              <a:rPr lang="ko-KR" altLang="en-US"/>
              <a:t>을 구하는 방법은 다음 페이지에 </a:t>
            </a:r>
            <a:r>
              <a:rPr lang="ko-KR" altLang="en-US" err="1"/>
              <a:t>설명드리겠습니다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5431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ore-KR" altLang="en-US"/>
              <a:t>우선 </a:t>
            </a:r>
            <a:r>
              <a:rPr lang="en-US" altLang="ko-Kore-KR"/>
              <a:t>SOP </a:t>
            </a:r>
            <a:r>
              <a:rPr lang="ko-Kore-KR" altLang="en-US"/>
              <a:t>코드부터 설명해드리도록 하겠습니다</a:t>
            </a:r>
            <a:r>
              <a:rPr lang="en-US" altLang="ko-Kore-KR"/>
              <a:t>.</a:t>
            </a:r>
          </a:p>
          <a:p>
            <a:endParaRPr lang="en-US" altLang="ko-KR"/>
          </a:p>
          <a:p>
            <a:r>
              <a:rPr lang="en-US" altLang="ko-KR"/>
              <a:t>Inventory</a:t>
            </a:r>
            <a:r>
              <a:rPr lang="ko-KR" altLang="en-US"/>
              <a:t>를 구할 때 전 시점 </a:t>
            </a:r>
            <a:r>
              <a:rPr lang="en-US" altLang="ko-KR"/>
              <a:t>inventory plan</a:t>
            </a:r>
            <a:r>
              <a:rPr lang="ko-KR" altLang="en-US"/>
              <a:t>가 없다면</a:t>
            </a:r>
            <a:r>
              <a:rPr lang="en-US" altLang="ko-KR"/>
              <a:t>, on hand </a:t>
            </a:r>
            <a:r>
              <a:rPr lang="ko-KR" altLang="en-US"/>
              <a:t>재고량을 사용하여 공식에 대입하면</a:t>
            </a:r>
            <a:r>
              <a:rPr lang="en-US" altLang="ko-KR"/>
              <a:t>,</a:t>
            </a:r>
            <a:r>
              <a:rPr lang="ko-KR" altLang="en-US"/>
              <a:t> 각 </a:t>
            </a:r>
            <a:r>
              <a:rPr lang="en-US" altLang="ko-KR"/>
              <a:t>period</a:t>
            </a:r>
            <a:r>
              <a:rPr lang="ko-KR" altLang="en-US"/>
              <a:t>에서의 </a:t>
            </a:r>
            <a:r>
              <a:rPr lang="en-US" altLang="ko-KR"/>
              <a:t>inventory plan</a:t>
            </a:r>
            <a:r>
              <a:rPr lang="ko-KR" altLang="en-US"/>
              <a:t>을 계산할 수 있습니다</a:t>
            </a:r>
            <a:r>
              <a:rPr lang="en-US" altLang="ko-KR"/>
              <a:t>.</a:t>
            </a:r>
          </a:p>
          <a:p>
            <a:r>
              <a:rPr lang="en-US" altLang="ko-KR"/>
              <a:t>Operation plan</a:t>
            </a:r>
            <a:r>
              <a:rPr lang="ko-KR" altLang="en-US"/>
              <a:t>을 구하는 방법은 다음 페이지에 </a:t>
            </a:r>
            <a:r>
              <a:rPr lang="ko-KR" altLang="en-US" err="1"/>
              <a:t>설명드리겠습니다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629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2402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ore-KR" altLang="en-US"/>
              <a:t>우선 </a:t>
            </a:r>
            <a:r>
              <a:rPr lang="en-US" altLang="ko-Kore-KR"/>
              <a:t>SOP </a:t>
            </a:r>
            <a:r>
              <a:rPr lang="ko-Kore-KR" altLang="en-US"/>
              <a:t>코드부터 설명해드리도록 하겠습니다</a:t>
            </a:r>
            <a:r>
              <a:rPr lang="en-US" altLang="ko-Kore-KR"/>
              <a:t>.</a:t>
            </a:r>
          </a:p>
          <a:p>
            <a:endParaRPr lang="en-US" altLang="ko-KR"/>
          </a:p>
          <a:p>
            <a:r>
              <a:rPr lang="en-US" altLang="ko-KR"/>
              <a:t>Inventory</a:t>
            </a:r>
            <a:r>
              <a:rPr lang="ko-KR" altLang="en-US"/>
              <a:t>를 구할 때 전 시점 </a:t>
            </a:r>
            <a:r>
              <a:rPr lang="en-US" altLang="ko-KR"/>
              <a:t>inventory plan</a:t>
            </a:r>
            <a:r>
              <a:rPr lang="ko-KR" altLang="en-US"/>
              <a:t>가 없다면</a:t>
            </a:r>
            <a:r>
              <a:rPr lang="en-US" altLang="ko-KR"/>
              <a:t>, on hand </a:t>
            </a:r>
            <a:r>
              <a:rPr lang="ko-KR" altLang="en-US"/>
              <a:t>재고량을 사용하여 공식에 대입하면</a:t>
            </a:r>
            <a:r>
              <a:rPr lang="en-US" altLang="ko-KR"/>
              <a:t>,</a:t>
            </a:r>
            <a:r>
              <a:rPr lang="ko-KR" altLang="en-US"/>
              <a:t> 각 </a:t>
            </a:r>
            <a:r>
              <a:rPr lang="en-US" altLang="ko-KR"/>
              <a:t>period</a:t>
            </a:r>
            <a:r>
              <a:rPr lang="ko-KR" altLang="en-US"/>
              <a:t>에서의 </a:t>
            </a:r>
            <a:r>
              <a:rPr lang="en-US" altLang="ko-KR"/>
              <a:t>inventory plan</a:t>
            </a:r>
            <a:r>
              <a:rPr lang="ko-KR" altLang="en-US"/>
              <a:t>을 계산할 수 있습니다</a:t>
            </a:r>
            <a:r>
              <a:rPr lang="en-US" altLang="ko-KR"/>
              <a:t>.</a:t>
            </a:r>
          </a:p>
          <a:p>
            <a:r>
              <a:rPr lang="en-US" altLang="ko-KR"/>
              <a:t>Operation plan</a:t>
            </a:r>
            <a:r>
              <a:rPr lang="ko-KR" altLang="en-US"/>
              <a:t>을 구하는 방법은 다음 페이지에 </a:t>
            </a:r>
            <a:r>
              <a:rPr lang="ko-KR" altLang="en-US" err="1"/>
              <a:t>설명드리겠습니다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7268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ore-KR" altLang="en-US"/>
              <a:t>우선 </a:t>
            </a:r>
            <a:r>
              <a:rPr lang="en-US" altLang="ko-Kore-KR"/>
              <a:t>SOP </a:t>
            </a:r>
            <a:r>
              <a:rPr lang="ko-Kore-KR" altLang="en-US"/>
              <a:t>코드부터 설명해드리도록 하겠습니다</a:t>
            </a:r>
            <a:r>
              <a:rPr lang="en-US" altLang="ko-Kore-KR"/>
              <a:t>.</a:t>
            </a:r>
          </a:p>
          <a:p>
            <a:endParaRPr lang="en-US" altLang="ko-KR"/>
          </a:p>
          <a:p>
            <a:r>
              <a:rPr lang="en-US" altLang="ko-KR"/>
              <a:t>Inventory</a:t>
            </a:r>
            <a:r>
              <a:rPr lang="ko-KR" altLang="en-US"/>
              <a:t>를 구할 때 전 시점 </a:t>
            </a:r>
            <a:r>
              <a:rPr lang="en-US" altLang="ko-KR"/>
              <a:t>inventory plan</a:t>
            </a:r>
            <a:r>
              <a:rPr lang="ko-KR" altLang="en-US"/>
              <a:t>가 없다면</a:t>
            </a:r>
            <a:r>
              <a:rPr lang="en-US" altLang="ko-KR"/>
              <a:t>, on hand </a:t>
            </a:r>
            <a:r>
              <a:rPr lang="ko-KR" altLang="en-US"/>
              <a:t>재고량을 사용하여 공식에 대입하면</a:t>
            </a:r>
            <a:r>
              <a:rPr lang="en-US" altLang="ko-KR"/>
              <a:t>,</a:t>
            </a:r>
            <a:r>
              <a:rPr lang="ko-KR" altLang="en-US"/>
              <a:t> 각 </a:t>
            </a:r>
            <a:r>
              <a:rPr lang="en-US" altLang="ko-KR"/>
              <a:t>period</a:t>
            </a:r>
            <a:r>
              <a:rPr lang="ko-KR" altLang="en-US"/>
              <a:t>에서의 </a:t>
            </a:r>
            <a:r>
              <a:rPr lang="en-US" altLang="ko-KR"/>
              <a:t>inventory plan</a:t>
            </a:r>
            <a:r>
              <a:rPr lang="ko-KR" altLang="en-US"/>
              <a:t>을 계산할 수 있습니다</a:t>
            </a:r>
            <a:r>
              <a:rPr lang="en-US" altLang="ko-KR"/>
              <a:t>.</a:t>
            </a:r>
          </a:p>
          <a:p>
            <a:r>
              <a:rPr lang="en-US" altLang="ko-KR"/>
              <a:t>Operation plan</a:t>
            </a:r>
            <a:r>
              <a:rPr lang="ko-KR" altLang="en-US"/>
              <a:t>을 구하는 방법은 다음 페이지에 </a:t>
            </a:r>
            <a:r>
              <a:rPr lang="ko-KR" altLang="en-US" err="1"/>
              <a:t>설명드리겠습니다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4147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ore-KR" altLang="en-US"/>
              <a:t>우선 </a:t>
            </a:r>
            <a:r>
              <a:rPr lang="en-US" altLang="ko-Kore-KR"/>
              <a:t>SOP </a:t>
            </a:r>
            <a:r>
              <a:rPr lang="ko-Kore-KR" altLang="en-US"/>
              <a:t>코드부터 설명해드리도록 하겠습니다</a:t>
            </a:r>
            <a:r>
              <a:rPr lang="en-US" altLang="ko-Kore-KR"/>
              <a:t>.</a:t>
            </a:r>
          </a:p>
          <a:p>
            <a:endParaRPr lang="en-US" altLang="ko-KR"/>
          </a:p>
          <a:p>
            <a:r>
              <a:rPr lang="en-US" altLang="ko-KR"/>
              <a:t>Inventory</a:t>
            </a:r>
            <a:r>
              <a:rPr lang="ko-KR" altLang="en-US"/>
              <a:t>를 구할 때 전 시점 </a:t>
            </a:r>
            <a:r>
              <a:rPr lang="en-US" altLang="ko-KR"/>
              <a:t>inventory plan</a:t>
            </a:r>
            <a:r>
              <a:rPr lang="ko-KR" altLang="en-US"/>
              <a:t>가 없다면</a:t>
            </a:r>
            <a:r>
              <a:rPr lang="en-US" altLang="ko-KR"/>
              <a:t>, on hand </a:t>
            </a:r>
            <a:r>
              <a:rPr lang="ko-KR" altLang="en-US"/>
              <a:t>재고량을 사용하여 공식에 대입하면</a:t>
            </a:r>
            <a:r>
              <a:rPr lang="en-US" altLang="ko-KR"/>
              <a:t>,</a:t>
            </a:r>
            <a:r>
              <a:rPr lang="ko-KR" altLang="en-US"/>
              <a:t> 각 </a:t>
            </a:r>
            <a:r>
              <a:rPr lang="en-US" altLang="ko-KR"/>
              <a:t>period</a:t>
            </a:r>
            <a:r>
              <a:rPr lang="ko-KR" altLang="en-US"/>
              <a:t>에서의 </a:t>
            </a:r>
            <a:r>
              <a:rPr lang="en-US" altLang="ko-KR"/>
              <a:t>inventory plan</a:t>
            </a:r>
            <a:r>
              <a:rPr lang="ko-KR" altLang="en-US"/>
              <a:t>을 계산할 수 있습니다</a:t>
            </a:r>
            <a:r>
              <a:rPr lang="en-US" altLang="ko-KR"/>
              <a:t>.</a:t>
            </a:r>
          </a:p>
          <a:p>
            <a:r>
              <a:rPr lang="en-US" altLang="ko-KR"/>
              <a:t>Operation plan</a:t>
            </a:r>
            <a:r>
              <a:rPr lang="ko-KR" altLang="en-US"/>
              <a:t>을 구하는 방법은 다음 페이지에 </a:t>
            </a:r>
            <a:r>
              <a:rPr lang="ko-KR" altLang="en-US" err="1"/>
              <a:t>설명드리겠습니다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9500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ore-KR" altLang="en-US"/>
              <a:t>우선 </a:t>
            </a:r>
            <a:r>
              <a:rPr lang="en-US" altLang="ko-Kore-KR"/>
              <a:t>SOP </a:t>
            </a:r>
            <a:r>
              <a:rPr lang="ko-Kore-KR" altLang="en-US"/>
              <a:t>코드부터 설명해드리도록 하겠습니다</a:t>
            </a:r>
            <a:r>
              <a:rPr lang="en-US" altLang="ko-Kore-KR"/>
              <a:t>.</a:t>
            </a:r>
          </a:p>
          <a:p>
            <a:endParaRPr lang="en-US" altLang="ko-KR"/>
          </a:p>
          <a:p>
            <a:r>
              <a:rPr lang="en-US" altLang="ko-KR"/>
              <a:t>Inventory</a:t>
            </a:r>
            <a:r>
              <a:rPr lang="ko-KR" altLang="en-US"/>
              <a:t>를 구할 때 전 시점 </a:t>
            </a:r>
            <a:r>
              <a:rPr lang="en-US" altLang="ko-KR"/>
              <a:t>inventory plan</a:t>
            </a:r>
            <a:r>
              <a:rPr lang="ko-KR" altLang="en-US"/>
              <a:t>가 없다면</a:t>
            </a:r>
            <a:r>
              <a:rPr lang="en-US" altLang="ko-KR"/>
              <a:t>, on hand </a:t>
            </a:r>
            <a:r>
              <a:rPr lang="ko-KR" altLang="en-US"/>
              <a:t>재고량을 사용하여 공식에 대입하면</a:t>
            </a:r>
            <a:r>
              <a:rPr lang="en-US" altLang="ko-KR"/>
              <a:t>,</a:t>
            </a:r>
            <a:r>
              <a:rPr lang="ko-KR" altLang="en-US"/>
              <a:t> 각 </a:t>
            </a:r>
            <a:r>
              <a:rPr lang="en-US" altLang="ko-KR"/>
              <a:t>period</a:t>
            </a:r>
            <a:r>
              <a:rPr lang="ko-KR" altLang="en-US"/>
              <a:t>에서의 </a:t>
            </a:r>
            <a:r>
              <a:rPr lang="en-US" altLang="ko-KR"/>
              <a:t>inventory plan</a:t>
            </a:r>
            <a:r>
              <a:rPr lang="ko-KR" altLang="en-US"/>
              <a:t>을 계산할 수 있습니다</a:t>
            </a:r>
            <a:r>
              <a:rPr lang="en-US" altLang="ko-KR"/>
              <a:t>.</a:t>
            </a:r>
          </a:p>
          <a:p>
            <a:r>
              <a:rPr lang="en-US" altLang="ko-KR"/>
              <a:t>Operation plan</a:t>
            </a:r>
            <a:r>
              <a:rPr lang="ko-KR" altLang="en-US"/>
              <a:t>을 구하는 방법은 다음 페이지에 </a:t>
            </a:r>
            <a:r>
              <a:rPr lang="ko-KR" altLang="en-US" err="1"/>
              <a:t>설명드리겠습니다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5952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ore-KR" altLang="en-US"/>
              <a:t>우선 </a:t>
            </a:r>
            <a:r>
              <a:rPr lang="en-US" altLang="ko-Kore-KR"/>
              <a:t>SOP </a:t>
            </a:r>
            <a:r>
              <a:rPr lang="ko-Kore-KR" altLang="en-US"/>
              <a:t>코드부터 설명해드리도록 하겠습니다</a:t>
            </a:r>
            <a:r>
              <a:rPr lang="en-US" altLang="ko-Kore-KR"/>
              <a:t>.</a:t>
            </a:r>
          </a:p>
          <a:p>
            <a:endParaRPr lang="en-US" altLang="ko-KR"/>
          </a:p>
          <a:p>
            <a:r>
              <a:rPr lang="en-US" altLang="ko-KR"/>
              <a:t>Inventory</a:t>
            </a:r>
            <a:r>
              <a:rPr lang="ko-KR" altLang="en-US"/>
              <a:t>를 구할 때 전 시점 </a:t>
            </a:r>
            <a:r>
              <a:rPr lang="en-US" altLang="ko-KR"/>
              <a:t>inventory plan</a:t>
            </a:r>
            <a:r>
              <a:rPr lang="ko-KR" altLang="en-US"/>
              <a:t>가 없다면</a:t>
            </a:r>
            <a:r>
              <a:rPr lang="en-US" altLang="ko-KR"/>
              <a:t>, on hand </a:t>
            </a:r>
            <a:r>
              <a:rPr lang="ko-KR" altLang="en-US"/>
              <a:t>재고량을 사용하여 공식에 대입하면</a:t>
            </a:r>
            <a:r>
              <a:rPr lang="en-US" altLang="ko-KR"/>
              <a:t>,</a:t>
            </a:r>
            <a:r>
              <a:rPr lang="ko-KR" altLang="en-US"/>
              <a:t> 각 </a:t>
            </a:r>
            <a:r>
              <a:rPr lang="en-US" altLang="ko-KR"/>
              <a:t>period</a:t>
            </a:r>
            <a:r>
              <a:rPr lang="ko-KR" altLang="en-US"/>
              <a:t>에서의 </a:t>
            </a:r>
            <a:r>
              <a:rPr lang="en-US" altLang="ko-KR"/>
              <a:t>inventory plan</a:t>
            </a:r>
            <a:r>
              <a:rPr lang="ko-KR" altLang="en-US"/>
              <a:t>을 계산할 수 있습니다</a:t>
            </a:r>
            <a:r>
              <a:rPr lang="en-US" altLang="ko-KR"/>
              <a:t>.</a:t>
            </a:r>
          </a:p>
          <a:p>
            <a:r>
              <a:rPr lang="en-US" altLang="ko-KR"/>
              <a:t>Operation plan</a:t>
            </a:r>
            <a:r>
              <a:rPr lang="ko-KR" altLang="en-US"/>
              <a:t>을 구하는 방법은 다음 페이지에 </a:t>
            </a:r>
            <a:r>
              <a:rPr lang="ko-KR" altLang="en-US" err="1"/>
              <a:t>설명드리겠습니다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7957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ore-KR" altLang="en-US"/>
              <a:t>우선 </a:t>
            </a:r>
            <a:r>
              <a:rPr lang="en-US" altLang="ko-Kore-KR"/>
              <a:t>SOP </a:t>
            </a:r>
            <a:r>
              <a:rPr lang="ko-Kore-KR" altLang="en-US"/>
              <a:t>코드부터 설명해드리도록 하겠습니다</a:t>
            </a:r>
            <a:r>
              <a:rPr lang="en-US" altLang="ko-Kore-KR"/>
              <a:t>.</a:t>
            </a:r>
          </a:p>
          <a:p>
            <a:endParaRPr lang="en-US" altLang="ko-KR"/>
          </a:p>
          <a:p>
            <a:r>
              <a:rPr lang="en-US" altLang="ko-KR"/>
              <a:t>Inventory</a:t>
            </a:r>
            <a:r>
              <a:rPr lang="ko-KR" altLang="en-US"/>
              <a:t>를 구할 때 전 시점 </a:t>
            </a:r>
            <a:r>
              <a:rPr lang="en-US" altLang="ko-KR"/>
              <a:t>inventory plan</a:t>
            </a:r>
            <a:r>
              <a:rPr lang="ko-KR" altLang="en-US"/>
              <a:t>가 없다면</a:t>
            </a:r>
            <a:r>
              <a:rPr lang="en-US" altLang="ko-KR"/>
              <a:t>, on hand </a:t>
            </a:r>
            <a:r>
              <a:rPr lang="ko-KR" altLang="en-US"/>
              <a:t>재고량을 사용하여 공식에 대입하면</a:t>
            </a:r>
            <a:r>
              <a:rPr lang="en-US" altLang="ko-KR"/>
              <a:t>,</a:t>
            </a:r>
            <a:r>
              <a:rPr lang="ko-KR" altLang="en-US"/>
              <a:t> 각 </a:t>
            </a:r>
            <a:r>
              <a:rPr lang="en-US" altLang="ko-KR"/>
              <a:t>period</a:t>
            </a:r>
            <a:r>
              <a:rPr lang="ko-KR" altLang="en-US"/>
              <a:t>에서의 </a:t>
            </a:r>
            <a:r>
              <a:rPr lang="en-US" altLang="ko-KR"/>
              <a:t>inventory plan</a:t>
            </a:r>
            <a:r>
              <a:rPr lang="ko-KR" altLang="en-US"/>
              <a:t>을 계산할 수 있습니다</a:t>
            </a:r>
            <a:r>
              <a:rPr lang="en-US" altLang="ko-KR"/>
              <a:t>.</a:t>
            </a:r>
          </a:p>
          <a:p>
            <a:r>
              <a:rPr lang="en-US" altLang="ko-KR"/>
              <a:t>Operation plan</a:t>
            </a:r>
            <a:r>
              <a:rPr lang="ko-KR" altLang="en-US"/>
              <a:t>을 구하는 방법은 다음 페이지에 </a:t>
            </a:r>
            <a:r>
              <a:rPr lang="ko-KR" altLang="en-US" err="1"/>
              <a:t>설명드리겠습니다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2737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ore-KR" altLang="en-US"/>
              <a:t>우선 </a:t>
            </a:r>
            <a:r>
              <a:rPr lang="en-US" altLang="ko-Kore-KR"/>
              <a:t>SOP </a:t>
            </a:r>
            <a:r>
              <a:rPr lang="ko-Kore-KR" altLang="en-US"/>
              <a:t>코드부터 설명해드리도록 하겠습니다</a:t>
            </a:r>
            <a:r>
              <a:rPr lang="en-US" altLang="ko-Kore-KR"/>
              <a:t>.</a:t>
            </a:r>
          </a:p>
          <a:p>
            <a:endParaRPr lang="en-US" altLang="ko-KR"/>
          </a:p>
          <a:p>
            <a:r>
              <a:rPr lang="en-US" altLang="ko-KR"/>
              <a:t>Inventory</a:t>
            </a:r>
            <a:r>
              <a:rPr lang="ko-KR" altLang="en-US"/>
              <a:t>를 구할 때 전 시점 </a:t>
            </a:r>
            <a:r>
              <a:rPr lang="en-US" altLang="ko-KR"/>
              <a:t>inventory plan</a:t>
            </a:r>
            <a:r>
              <a:rPr lang="ko-KR" altLang="en-US"/>
              <a:t>가 없다면</a:t>
            </a:r>
            <a:r>
              <a:rPr lang="en-US" altLang="ko-KR"/>
              <a:t>, on hand </a:t>
            </a:r>
            <a:r>
              <a:rPr lang="ko-KR" altLang="en-US"/>
              <a:t>재고량을 사용하여 공식에 대입하면</a:t>
            </a:r>
            <a:r>
              <a:rPr lang="en-US" altLang="ko-KR"/>
              <a:t>,</a:t>
            </a:r>
            <a:r>
              <a:rPr lang="ko-KR" altLang="en-US"/>
              <a:t> 각 </a:t>
            </a:r>
            <a:r>
              <a:rPr lang="en-US" altLang="ko-KR"/>
              <a:t>period</a:t>
            </a:r>
            <a:r>
              <a:rPr lang="ko-KR" altLang="en-US"/>
              <a:t>에서의 </a:t>
            </a:r>
            <a:r>
              <a:rPr lang="en-US" altLang="ko-KR"/>
              <a:t>inventory plan</a:t>
            </a:r>
            <a:r>
              <a:rPr lang="ko-KR" altLang="en-US"/>
              <a:t>을 계산할 수 있습니다</a:t>
            </a:r>
            <a:r>
              <a:rPr lang="en-US" altLang="ko-KR"/>
              <a:t>.</a:t>
            </a:r>
          </a:p>
          <a:p>
            <a:r>
              <a:rPr lang="en-US" altLang="ko-KR"/>
              <a:t>Operation plan</a:t>
            </a:r>
            <a:r>
              <a:rPr lang="ko-KR" altLang="en-US"/>
              <a:t>을 구하는 방법은 다음 페이지에 </a:t>
            </a:r>
            <a:r>
              <a:rPr lang="ko-KR" altLang="en-US" err="1"/>
              <a:t>설명드리겠습니다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4921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ore-KR" altLang="en-US"/>
              <a:t>우선 </a:t>
            </a:r>
            <a:r>
              <a:rPr lang="en-US" altLang="ko-Kore-KR"/>
              <a:t>SOP </a:t>
            </a:r>
            <a:r>
              <a:rPr lang="ko-Kore-KR" altLang="en-US"/>
              <a:t>코드부터 설명해드리도록 하겠습니다</a:t>
            </a:r>
            <a:r>
              <a:rPr lang="en-US" altLang="ko-Kore-KR"/>
              <a:t>.</a:t>
            </a:r>
          </a:p>
          <a:p>
            <a:endParaRPr lang="en-US" altLang="ko-KR"/>
          </a:p>
          <a:p>
            <a:r>
              <a:rPr lang="en-US" altLang="ko-KR"/>
              <a:t>Inventory</a:t>
            </a:r>
            <a:r>
              <a:rPr lang="ko-KR" altLang="en-US"/>
              <a:t>를 구할 때 전 시점 </a:t>
            </a:r>
            <a:r>
              <a:rPr lang="en-US" altLang="ko-KR"/>
              <a:t>inventory plan</a:t>
            </a:r>
            <a:r>
              <a:rPr lang="ko-KR" altLang="en-US"/>
              <a:t>가 없다면</a:t>
            </a:r>
            <a:r>
              <a:rPr lang="en-US" altLang="ko-KR"/>
              <a:t>, on hand </a:t>
            </a:r>
            <a:r>
              <a:rPr lang="ko-KR" altLang="en-US"/>
              <a:t>재고량을 사용하여 공식에 대입하면</a:t>
            </a:r>
            <a:r>
              <a:rPr lang="en-US" altLang="ko-KR"/>
              <a:t>,</a:t>
            </a:r>
            <a:r>
              <a:rPr lang="ko-KR" altLang="en-US"/>
              <a:t> 각 </a:t>
            </a:r>
            <a:r>
              <a:rPr lang="en-US" altLang="ko-KR"/>
              <a:t>period</a:t>
            </a:r>
            <a:r>
              <a:rPr lang="ko-KR" altLang="en-US"/>
              <a:t>에서의 </a:t>
            </a:r>
            <a:r>
              <a:rPr lang="en-US" altLang="ko-KR"/>
              <a:t>inventory plan</a:t>
            </a:r>
            <a:r>
              <a:rPr lang="ko-KR" altLang="en-US"/>
              <a:t>을 계산할 수 있습니다</a:t>
            </a:r>
            <a:r>
              <a:rPr lang="en-US" altLang="ko-KR"/>
              <a:t>.</a:t>
            </a:r>
          </a:p>
          <a:p>
            <a:r>
              <a:rPr lang="en-US" altLang="ko-KR"/>
              <a:t>Operation plan</a:t>
            </a:r>
            <a:r>
              <a:rPr lang="ko-KR" altLang="en-US"/>
              <a:t>을 구하는 방법은 다음 페이지에 </a:t>
            </a:r>
            <a:r>
              <a:rPr lang="ko-KR" altLang="en-US" err="1"/>
              <a:t>설명드리겠습니다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0440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ore-KR" altLang="en-US"/>
              <a:t>우선 </a:t>
            </a:r>
            <a:r>
              <a:rPr lang="en-US" altLang="ko-Kore-KR"/>
              <a:t>SOP </a:t>
            </a:r>
            <a:r>
              <a:rPr lang="ko-Kore-KR" altLang="en-US"/>
              <a:t>코드부터 설명해드리도록 하겠습니다</a:t>
            </a:r>
            <a:r>
              <a:rPr lang="en-US" altLang="ko-Kore-KR"/>
              <a:t>.</a:t>
            </a:r>
          </a:p>
          <a:p>
            <a:endParaRPr lang="en-US" altLang="ko-KR"/>
          </a:p>
          <a:p>
            <a:r>
              <a:rPr lang="en-US" altLang="ko-KR"/>
              <a:t>Inventory</a:t>
            </a:r>
            <a:r>
              <a:rPr lang="ko-KR" altLang="en-US"/>
              <a:t>를 구할 때 전 시점 </a:t>
            </a:r>
            <a:r>
              <a:rPr lang="en-US" altLang="ko-KR"/>
              <a:t>inventory plan</a:t>
            </a:r>
            <a:r>
              <a:rPr lang="ko-KR" altLang="en-US"/>
              <a:t>가 없다면</a:t>
            </a:r>
            <a:r>
              <a:rPr lang="en-US" altLang="ko-KR"/>
              <a:t>, on hand </a:t>
            </a:r>
            <a:r>
              <a:rPr lang="ko-KR" altLang="en-US"/>
              <a:t>재고량을 사용하여 공식에 대입하면</a:t>
            </a:r>
            <a:r>
              <a:rPr lang="en-US" altLang="ko-KR"/>
              <a:t>,</a:t>
            </a:r>
            <a:r>
              <a:rPr lang="ko-KR" altLang="en-US"/>
              <a:t> 각 </a:t>
            </a:r>
            <a:r>
              <a:rPr lang="en-US" altLang="ko-KR"/>
              <a:t>period</a:t>
            </a:r>
            <a:r>
              <a:rPr lang="ko-KR" altLang="en-US"/>
              <a:t>에서의 </a:t>
            </a:r>
            <a:r>
              <a:rPr lang="en-US" altLang="ko-KR"/>
              <a:t>inventory plan</a:t>
            </a:r>
            <a:r>
              <a:rPr lang="ko-KR" altLang="en-US"/>
              <a:t>을 계산할 수 있습니다</a:t>
            </a:r>
            <a:r>
              <a:rPr lang="en-US" altLang="ko-KR"/>
              <a:t>.</a:t>
            </a:r>
          </a:p>
          <a:p>
            <a:r>
              <a:rPr lang="en-US" altLang="ko-KR"/>
              <a:t>Operation plan</a:t>
            </a:r>
            <a:r>
              <a:rPr lang="ko-KR" altLang="en-US"/>
              <a:t>을 구하는 방법은 다음 페이지에 </a:t>
            </a:r>
            <a:r>
              <a:rPr lang="ko-KR" altLang="en-US" err="1"/>
              <a:t>설명드리겠습니다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1151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ore-KR" altLang="en-US"/>
              <a:t>우선 </a:t>
            </a:r>
            <a:r>
              <a:rPr lang="en-US" altLang="ko-Kore-KR"/>
              <a:t>SOP </a:t>
            </a:r>
            <a:r>
              <a:rPr lang="ko-Kore-KR" altLang="en-US"/>
              <a:t>코드부터 설명해드리도록 하겠습니다</a:t>
            </a:r>
            <a:r>
              <a:rPr lang="en-US" altLang="ko-Kore-KR"/>
              <a:t>.</a:t>
            </a:r>
          </a:p>
          <a:p>
            <a:endParaRPr lang="en-US" altLang="ko-KR"/>
          </a:p>
          <a:p>
            <a:r>
              <a:rPr lang="en-US" altLang="ko-KR"/>
              <a:t>Inventory</a:t>
            </a:r>
            <a:r>
              <a:rPr lang="ko-KR" altLang="en-US"/>
              <a:t>를 구할 때 전 시점 </a:t>
            </a:r>
            <a:r>
              <a:rPr lang="en-US" altLang="ko-KR"/>
              <a:t>inventory plan</a:t>
            </a:r>
            <a:r>
              <a:rPr lang="ko-KR" altLang="en-US"/>
              <a:t>가 없다면</a:t>
            </a:r>
            <a:r>
              <a:rPr lang="en-US" altLang="ko-KR"/>
              <a:t>, on hand </a:t>
            </a:r>
            <a:r>
              <a:rPr lang="ko-KR" altLang="en-US"/>
              <a:t>재고량을 사용하여 공식에 대입하면</a:t>
            </a:r>
            <a:r>
              <a:rPr lang="en-US" altLang="ko-KR"/>
              <a:t>,</a:t>
            </a:r>
            <a:r>
              <a:rPr lang="ko-KR" altLang="en-US"/>
              <a:t> 각 </a:t>
            </a:r>
            <a:r>
              <a:rPr lang="en-US" altLang="ko-KR"/>
              <a:t>period</a:t>
            </a:r>
            <a:r>
              <a:rPr lang="ko-KR" altLang="en-US"/>
              <a:t>에서의 </a:t>
            </a:r>
            <a:r>
              <a:rPr lang="en-US" altLang="ko-KR"/>
              <a:t>inventory plan</a:t>
            </a:r>
            <a:r>
              <a:rPr lang="ko-KR" altLang="en-US"/>
              <a:t>을 계산할 수 있습니다</a:t>
            </a:r>
            <a:r>
              <a:rPr lang="en-US" altLang="ko-KR"/>
              <a:t>.</a:t>
            </a:r>
          </a:p>
          <a:p>
            <a:r>
              <a:rPr lang="en-US" altLang="ko-KR"/>
              <a:t>Operation plan</a:t>
            </a:r>
            <a:r>
              <a:rPr lang="ko-KR" altLang="en-US"/>
              <a:t>을 구하는 방법은 다음 페이지에 </a:t>
            </a:r>
            <a:r>
              <a:rPr lang="ko-KR" altLang="en-US" err="1"/>
              <a:t>설명드리겠습니다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214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4461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err="1">
                <a:ea typeface="맑은 고딕"/>
              </a:rPr>
              <a:t>저희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조는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SOP에서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실제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주문량과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Forecast의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차이를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다양하게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설정해본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결과</a:t>
            </a:r>
            <a:r>
              <a:rPr lang="en-US" altLang="ko-KR">
                <a:ea typeface="맑은 고딕"/>
              </a:rPr>
              <a:t>, </a:t>
            </a:r>
            <a:r>
              <a:rPr lang="en-US" altLang="ko-KR" err="1">
                <a:ea typeface="맑은 고딕"/>
              </a:rPr>
              <a:t>차이가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클수록</a:t>
            </a:r>
            <a:r>
              <a:rPr lang="en-US" altLang="ko-KR">
                <a:ea typeface="맑은 고딕"/>
              </a:rPr>
              <a:t> MPC </a:t>
            </a:r>
            <a:r>
              <a:rPr lang="en-US" altLang="ko-KR" err="1">
                <a:ea typeface="맑은 고딕"/>
              </a:rPr>
              <a:t>시스템의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하위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단계로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내려갈수록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그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영향이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커진다는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것을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확인할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있었습니다</a:t>
            </a:r>
            <a:r>
              <a:rPr lang="en-US" altLang="ko-KR">
                <a:ea typeface="맑은 고딕"/>
              </a:rPr>
              <a:t>. </a:t>
            </a:r>
            <a:r>
              <a:rPr lang="en-US" altLang="ko-KR" err="1">
                <a:ea typeface="맑은 고딕"/>
              </a:rPr>
              <a:t>그렇기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때문에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이번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프로젝트를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통하여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실제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생산계획의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어려움을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간접적으로나마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체험해볼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있었습니다</a:t>
            </a:r>
            <a:r>
              <a:rPr lang="en-US" altLang="ko-KR">
                <a:ea typeface="맑은 고딕"/>
              </a:rPr>
              <a:t>.</a:t>
            </a:r>
          </a:p>
          <a:p>
            <a:endParaRPr lang="en-US" altLang="ko-KR">
              <a:ea typeface="맑은 고딕"/>
            </a:endParaRPr>
          </a:p>
          <a:p>
            <a:r>
              <a:rPr lang="en-US" altLang="ko-KR">
                <a:ea typeface="맑은 고딕"/>
              </a:rPr>
              <a:t>또한 </a:t>
            </a:r>
            <a:r>
              <a:rPr lang="en-US" altLang="ko-KR" err="1">
                <a:ea typeface="맑은 고딕"/>
              </a:rPr>
              <a:t>프로그래밍</a:t>
            </a:r>
            <a:r>
              <a:rPr lang="en-US" altLang="ko-KR">
                <a:ea typeface="맑은 고딕"/>
              </a:rPr>
              <a:t> 과정에서 </a:t>
            </a:r>
            <a:r>
              <a:rPr lang="en-US" altLang="ko-KR" err="1">
                <a:ea typeface="맑은 고딕"/>
              </a:rPr>
              <a:t>외부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모듈을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전혀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사용하지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않고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직접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코드를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짜보며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전반적인</a:t>
            </a:r>
            <a:r>
              <a:rPr lang="en-US" altLang="ko-KR">
                <a:ea typeface="맑은 고딕"/>
              </a:rPr>
              <a:t> MPC </a:t>
            </a:r>
            <a:r>
              <a:rPr lang="en-US" altLang="ko-KR" err="1">
                <a:ea typeface="맑은 고딕"/>
              </a:rPr>
              <a:t>시스템의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흐름을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이해할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있어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교수님께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감사하다는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말씀을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드리고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싶습니다</a:t>
            </a:r>
            <a:r>
              <a:rPr lang="en-US" altLang="ko-KR">
                <a:ea typeface="맑은 고딕"/>
              </a:rPr>
              <a:t>.</a:t>
            </a:r>
          </a:p>
          <a:p>
            <a:r>
              <a:rPr lang="en-US" altLang="ko-KR">
                <a:ea typeface="맑은 고딕"/>
              </a:rPr>
              <a:t>긴 </a:t>
            </a:r>
            <a:r>
              <a:rPr lang="en-US" altLang="ko-KR" err="1">
                <a:ea typeface="맑은 고딕"/>
              </a:rPr>
              <a:t>시간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동안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고려대학교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산업경영공학부를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위하여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헌신해주신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교수님의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퇴임을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축하드리며</a:t>
            </a:r>
            <a:r>
              <a:rPr lang="en-US" altLang="ko-KR">
                <a:ea typeface="맑은 고딕"/>
              </a:rPr>
              <a:t>, </a:t>
            </a:r>
            <a:r>
              <a:rPr lang="en-US" altLang="ko-KR" err="1">
                <a:ea typeface="맑은 고딕"/>
              </a:rPr>
              <a:t>좋은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수업을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들을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있어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감사했습니다</a:t>
            </a:r>
            <a:r>
              <a:rPr lang="en-US" altLang="ko-KR">
                <a:ea typeface="맑은 고딕"/>
              </a:rPr>
              <a:t>.  </a:t>
            </a:r>
          </a:p>
          <a:p>
            <a:r>
              <a:rPr lang="en-US" altLang="ko-KR" err="1">
                <a:ea typeface="맑은 고딕"/>
              </a:rPr>
              <a:t>이상으로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최종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발표를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마치도록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하겠습니다</a:t>
            </a:r>
            <a:r>
              <a:rPr lang="en-US" altLang="ko-KR">
                <a:ea typeface="맑은 고딕"/>
              </a:rPr>
              <a:t>. </a:t>
            </a:r>
            <a:r>
              <a:rPr lang="en-US" altLang="ko-KR" err="1">
                <a:ea typeface="맑은 고딕"/>
              </a:rPr>
              <a:t>감사합니다</a:t>
            </a:r>
            <a:r>
              <a:rPr lang="en-US" altLang="ko-KR">
                <a:ea typeface="맑은 고딕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158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139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003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467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ea typeface="맑은 고딕"/>
              </a:rPr>
              <a:t>pass</a:t>
            </a:r>
            <a:endParaRPr lang="ko-KR" err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789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err="1">
                <a:ea typeface="맑은 고딕"/>
              </a:rPr>
              <a:t>지난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번에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설명드렸던</a:t>
            </a:r>
            <a:r>
              <a:rPr lang="en-US" altLang="ko-KR">
                <a:ea typeface="맑은 고딕"/>
              </a:rPr>
              <a:t> SOP, MPS, MRP </a:t>
            </a:r>
            <a:r>
              <a:rPr lang="en-US" altLang="ko-KR" err="1">
                <a:ea typeface="맑은 고딕"/>
              </a:rPr>
              <a:t>구축의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룰과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가정들입니다</a:t>
            </a:r>
            <a:r>
              <a:rPr lang="en-US" altLang="ko-KR">
                <a:ea typeface="맑은 고딕"/>
              </a:rPr>
              <a:t>. </a:t>
            </a:r>
            <a:r>
              <a:rPr lang="en-US" altLang="ko-KR" err="1">
                <a:ea typeface="맑은 고딕"/>
              </a:rPr>
              <a:t>잠시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보여드리고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넘어가도록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하겠습니다</a:t>
            </a:r>
            <a:r>
              <a:rPr lang="en-US" altLang="ko-KR">
                <a:ea typeface="맑은 고딕"/>
              </a:rPr>
              <a:t>. (2초 후 </a:t>
            </a:r>
            <a:r>
              <a:rPr lang="en-US" altLang="ko-KR" err="1">
                <a:ea typeface="맑은 고딕"/>
              </a:rPr>
              <a:t>스킵</a:t>
            </a:r>
            <a:r>
              <a:rPr lang="en-US" altLang="ko-KR">
                <a:ea typeface="맑은 고딕"/>
              </a:rPr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098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err="1">
                <a:ea typeface="맑은 고딕"/>
              </a:rPr>
              <a:t>지난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번에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설명드렸던</a:t>
            </a:r>
            <a:r>
              <a:rPr lang="en-US" altLang="ko-KR">
                <a:ea typeface="맑은 고딕"/>
              </a:rPr>
              <a:t> SOP, MPS, MRP </a:t>
            </a:r>
            <a:r>
              <a:rPr lang="en-US" altLang="ko-KR" err="1">
                <a:ea typeface="맑은 고딕"/>
              </a:rPr>
              <a:t>구축의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룰과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가정들입니다</a:t>
            </a:r>
            <a:r>
              <a:rPr lang="en-US" altLang="ko-KR">
                <a:ea typeface="맑은 고딕"/>
              </a:rPr>
              <a:t>. </a:t>
            </a:r>
            <a:r>
              <a:rPr lang="en-US" altLang="ko-KR" err="1">
                <a:ea typeface="맑은 고딕"/>
              </a:rPr>
              <a:t>잠시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보여드리고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넘어가도록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하겠습니다</a:t>
            </a:r>
            <a:r>
              <a:rPr lang="en-US" altLang="ko-KR">
                <a:ea typeface="맑은 고딕"/>
              </a:rPr>
              <a:t>. (2초 후 </a:t>
            </a:r>
            <a:r>
              <a:rPr lang="en-US" altLang="ko-KR" err="1">
                <a:ea typeface="맑은 고딕"/>
              </a:rPr>
              <a:t>스킵</a:t>
            </a:r>
            <a:r>
              <a:rPr lang="en-US" altLang="ko-KR">
                <a:ea typeface="맑은 고딕"/>
              </a:rPr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F7E93-4376-46F4-A4A8-569782DF221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749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775E74-7638-4FA8-CFEC-8BF3E1C31F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7A3045-2C60-793D-A3A5-36345BBA44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77EFAD-5AFE-7354-9952-F1D6536A7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94D7D-ABF4-E64B-9736-5FB9EAD49886}" type="datetimeFigureOut">
              <a:rPr kumimoji="1" lang="ko-Kore-KR" altLang="en-US" smtClean="0"/>
              <a:t>07/07/2023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07BCB5-1275-F906-4C0D-B29319CE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710DAF-3E0A-73F7-6C0D-05B4D3705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DF732-74C8-6F4F-8169-AEFA9F7274F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48641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E9B1E1-1EFA-FCB0-6EE8-C3FD88D6B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6205BA0-AB73-A491-64E0-C2A7960B25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3644EE-68BF-7576-BE12-60F03C0F8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94D7D-ABF4-E64B-9736-5FB9EAD49886}" type="datetimeFigureOut">
              <a:rPr kumimoji="1" lang="ko-Kore-KR" altLang="en-US" smtClean="0"/>
              <a:t>07/07/2023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E555CB-98ED-26F0-B26F-ED422AEEA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FBF0DB-768C-2773-5A0B-33C7334FD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DF732-74C8-6F4F-8169-AEFA9F7274F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75032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264AC6E-E5DF-4705-AC7E-70F21E6FEC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DBAC7C-D889-741D-369B-D299EC099B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B32142-A19E-324A-B879-44BCD2A44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94D7D-ABF4-E64B-9736-5FB9EAD49886}" type="datetimeFigureOut">
              <a:rPr kumimoji="1" lang="ko-Kore-KR" altLang="en-US" smtClean="0"/>
              <a:t>07/07/2023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1910BA-BA1B-0062-F8EA-A1BEFBD47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FBA68C-B820-1A73-1866-48797E2BB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DF732-74C8-6F4F-8169-AEFA9F7274F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451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BA659-A682-5736-9194-C60305034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3F8DB1-E8F5-D315-0C1A-2B44F2A81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9D3FB-313D-D609-EC41-A882952E9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94D7D-ABF4-E64B-9736-5FB9EAD49886}" type="datetimeFigureOut">
              <a:rPr kumimoji="1" lang="ko-Kore-KR" altLang="en-US" smtClean="0"/>
              <a:t>07/07/2023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42ED1E-B583-63AD-62BF-42EE019B6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D281FA-597E-2529-1569-9F4882BAC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DF732-74C8-6F4F-8169-AEFA9F7274F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01458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8BD091-E1B9-D2DC-DEE6-BBA946892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E8AA19-BF84-CF35-EC99-35DE424CD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8C5EA7-CC2E-CB8B-3F91-BF759DA94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94D7D-ABF4-E64B-9736-5FB9EAD49886}" type="datetimeFigureOut">
              <a:rPr kumimoji="1" lang="ko-Kore-KR" altLang="en-US" smtClean="0"/>
              <a:t>07/07/2023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A46077-8D21-1DE7-BF4C-6EEDF0779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3415B4-1410-F0A6-F433-E7518C8E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DF732-74C8-6F4F-8169-AEFA9F7274F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45706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72648E-EA15-B461-F1EA-C6124DBC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46B86E-616C-C594-D3AE-AB5312BDD1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BA1991-99D9-CBB9-DAC2-678860835B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26EA7D-AA81-2105-29F6-F89A96B0E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94D7D-ABF4-E64B-9736-5FB9EAD49886}" type="datetimeFigureOut">
              <a:rPr kumimoji="1" lang="ko-Kore-KR" altLang="en-US" smtClean="0"/>
              <a:t>07/07/2023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D3989F-3418-CEDB-63EB-6E03FED0A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13C45C-0739-903D-C981-E7314B91A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DF732-74C8-6F4F-8169-AEFA9F7274F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6149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931B8A-2CFD-8F32-6CF3-9C0A41F00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FEECFC-2AD1-D8F3-8AF2-2447A452A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E90786-B13C-0610-13B9-910AECCDA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9C9261B-E72A-F06F-5E80-1995B1048E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C45292-8F20-6C58-64CF-A9C3576955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9B310F2-4715-78A2-1F83-47FC1BA5A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94D7D-ABF4-E64B-9736-5FB9EAD49886}" type="datetimeFigureOut">
              <a:rPr kumimoji="1" lang="ko-Kore-KR" altLang="en-US" smtClean="0"/>
              <a:t>07/07/2023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CD11D2-1C31-FE43-64BD-80BE4602B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EBCA7F4-789B-E0DC-9A96-E62867E20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DF732-74C8-6F4F-8169-AEFA9F7274F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22773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4ED955-6864-A9AF-E30F-7833C2EDC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CA0E011-2BCE-EB21-DFD5-1C21FD55A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94D7D-ABF4-E64B-9736-5FB9EAD49886}" type="datetimeFigureOut">
              <a:rPr kumimoji="1" lang="ko-Kore-KR" altLang="en-US" smtClean="0"/>
              <a:t>07/07/2023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33BD7E5-85B0-170F-C23E-CB7F0D3D5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5CF2A4B-F3AF-A1E8-C602-EB984365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DF732-74C8-6F4F-8169-AEFA9F7274F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93084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48AD5C9-ED53-D0AA-9E1F-5FED3E7DB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94D7D-ABF4-E64B-9736-5FB9EAD49886}" type="datetimeFigureOut">
              <a:rPr kumimoji="1" lang="ko-Kore-KR" altLang="en-US" smtClean="0"/>
              <a:t>07/07/2023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2DF7F7-93C1-5EFD-FEB9-96A0DB431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164E93-92F0-7678-1B47-74D1959B7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DF732-74C8-6F4F-8169-AEFA9F7274F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64252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05577C-CD75-B43A-DD0A-6B36D26C1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C5E3ED-AC12-A14B-D53D-151A02488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F169EE-FA20-3A7F-5ECA-BDBCA4F89C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958170-A592-DB1A-BB2A-B87F38C29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94D7D-ABF4-E64B-9736-5FB9EAD49886}" type="datetimeFigureOut">
              <a:rPr kumimoji="1" lang="ko-Kore-KR" altLang="en-US" smtClean="0"/>
              <a:t>07/07/2023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C5A01F-0698-9D7F-5099-9E05C723B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F5DDD1-0E49-14CF-1F34-BA958E671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DF732-74C8-6F4F-8169-AEFA9F7274F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2762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9748A1-448D-7D5D-E43B-E9D2ED27F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7504A6-9746-2D7E-00E5-660CE5A506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62A966-BFDC-0DBC-5817-3542A2467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603FE6-48B9-C35A-2C10-5A27060C6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94D7D-ABF4-E64B-9736-5FB9EAD49886}" type="datetimeFigureOut">
              <a:rPr kumimoji="1" lang="ko-Kore-KR" altLang="en-US" smtClean="0"/>
              <a:t>07/07/2023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C5FC0C-2160-C2CF-31E7-30D87B4CB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4BDA16-27ED-97AF-4DAF-D727FF494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DF732-74C8-6F4F-8169-AEFA9F7274F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05787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BE0B69-6941-3F5A-53A1-D3637773B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AD4A97-E519-1462-62B9-7A5192A01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490E58-5AAC-CF5E-EFBE-EC409115D0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94D7D-ABF4-E64B-9736-5FB9EAD49886}" type="datetimeFigureOut">
              <a:rPr kumimoji="1" lang="ko-Kore-KR" altLang="en-US" smtClean="0"/>
              <a:t>07/07/2023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FAB2C8-A4CF-A971-7DF9-8450C28AB7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48E9A9-BDA8-0523-D71E-7E6D3E88C8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DF732-74C8-6F4F-8169-AEFA9F7274F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769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4322" y="2402711"/>
            <a:ext cx="9883354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5400">
                <a:solidFill>
                  <a:srgbClr val="2D3136"/>
                </a:solidFill>
                <a:latin typeface="Bebas Neue"/>
                <a:ea typeface="맑은 고딕"/>
              </a:rPr>
              <a:t>Algorithmic trading using reinforcement Learning and time series prediction</a:t>
            </a:r>
            <a:endParaRPr lang="en-US" sz="5400">
              <a:solidFill>
                <a:srgbClr val="000000"/>
              </a:solidFill>
              <a:latin typeface="Calibri"/>
              <a:ea typeface="Calibri"/>
              <a:cs typeface="+mn-lt"/>
            </a:endParaRPr>
          </a:p>
          <a:p>
            <a:pPr algn="ctr"/>
            <a:br>
              <a:rPr lang="en-US"/>
            </a:br>
            <a:endParaRPr 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5093692" y="4199028"/>
            <a:ext cx="2004613" cy="83134"/>
            <a:chOff x="7633699" y="5985972"/>
            <a:chExt cx="3006919" cy="12470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33699" y="5985972"/>
              <a:ext cx="3006919" cy="12470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068111" y="5182647"/>
            <a:ext cx="6058714" cy="6001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650" kern="0" spc="467">
                <a:solidFill>
                  <a:srgbClr val="2D3136"/>
                </a:solidFill>
                <a:latin typeface="NanumSquare"/>
                <a:ea typeface="맑은 고딕"/>
              </a:rPr>
              <a:t>16기 박</a:t>
            </a:r>
            <a:r>
              <a:rPr lang="ko-KR" altLang="en-US" sz="1650" kern="0" spc="467">
                <a:solidFill>
                  <a:srgbClr val="2D3136"/>
                </a:solidFill>
                <a:latin typeface="NanumSquare"/>
                <a:ea typeface="맑은 고딕"/>
              </a:rPr>
              <a:t>민규</a:t>
            </a:r>
            <a:r>
              <a:rPr lang="en-US" altLang="ko-KR" sz="1650" kern="0" spc="467">
                <a:solidFill>
                  <a:srgbClr val="2D3136"/>
                </a:solidFill>
                <a:latin typeface="NanumSquare"/>
                <a:ea typeface="맑은 고딕"/>
              </a:rPr>
              <a:t> </a:t>
            </a:r>
            <a:r>
              <a:rPr lang="ko-KR" altLang="en-US" sz="1650" kern="0" spc="467">
                <a:solidFill>
                  <a:srgbClr val="2D3136"/>
                </a:solidFill>
                <a:latin typeface="NanumSquare"/>
                <a:ea typeface="맑은 고딕"/>
              </a:rPr>
              <a:t>엄기영 </a:t>
            </a:r>
            <a:r>
              <a:rPr lang="ko-KR" altLang="en-US" sz="1650" kern="0" spc="467" err="1">
                <a:solidFill>
                  <a:srgbClr val="2D3136"/>
                </a:solidFill>
                <a:latin typeface="NanumSquare"/>
                <a:ea typeface="맑은 고딕"/>
              </a:rPr>
              <a:t>이영노</a:t>
            </a:r>
            <a:endParaRPr lang="en-US" altLang="ko-KR" sz="1650" kern="0" spc="467" err="1">
              <a:solidFill>
                <a:srgbClr val="2D3136"/>
              </a:solidFill>
              <a:latin typeface="NanumSquare"/>
              <a:ea typeface="맑은 고딕"/>
            </a:endParaRPr>
          </a:p>
          <a:p>
            <a:pPr algn="ctr"/>
            <a:r>
              <a:rPr lang="ko-KR" altLang="en-US" sz="1650" kern="0" spc="467">
                <a:solidFill>
                  <a:srgbClr val="2D3136"/>
                </a:solidFill>
                <a:latin typeface="NanumSquare"/>
                <a:ea typeface="맑은 고딕"/>
              </a:rPr>
              <a:t>17기 조성윤</a:t>
            </a:r>
            <a:endParaRPr lang="en-US" altLang="ko-KR" sz="1650" kern="0" spc="467">
              <a:solidFill>
                <a:srgbClr val="2D3136"/>
              </a:solidFill>
              <a:latin typeface="NanumSquare"/>
              <a:ea typeface="맑은 고딕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E4F97765-8F98-97A5-17AB-4CC43D1A5F36}"/>
              </a:ext>
            </a:extLst>
          </p:cNvPr>
          <p:cNvSpPr txBox="1"/>
          <p:nvPr/>
        </p:nvSpPr>
        <p:spPr>
          <a:xfrm>
            <a:off x="2022738" y="489053"/>
            <a:ext cx="8146518" cy="6001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sz="1650" kern="0" spc="467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강화학습과</a:t>
            </a:r>
            <a:r>
              <a:rPr lang="ko-KR" sz="1650" kern="0" spc="467">
                <a:ea typeface="+mn-lt"/>
                <a:cs typeface="+mn-lt"/>
              </a:rPr>
              <a:t> 시계열 예측을 이용한 </a:t>
            </a:r>
            <a:endParaRPr lang="en-US" sz="1650" kern="0" spc="467">
              <a:ea typeface="+mn-lt"/>
              <a:cs typeface="+mn-lt"/>
            </a:endParaRPr>
          </a:p>
          <a:p>
            <a:pPr algn="ctr"/>
            <a:r>
              <a:rPr lang="ko-KR" sz="1650" kern="0" spc="467">
                <a:ea typeface="+mn-lt"/>
                <a:cs typeface="+mn-lt"/>
              </a:rPr>
              <a:t>알고리즘 트레이딩</a:t>
            </a:r>
            <a:endParaRPr lang="en-US" sz="1650" kern="0" spc="467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0616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37"/>
    </mc:Choice>
    <mc:Fallback xmlns="">
      <p:transition spd="slow" advTm="1263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6825" y="782642"/>
            <a:ext cx="13716191" cy="9079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0</a:t>
            </a:r>
            <a:r>
              <a:rPr lang="en-US" altLang="ko-KR" sz="5300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2</a:t>
            </a:r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. </a:t>
            </a:r>
            <a:r>
              <a:rPr lang="en-US" altLang="ko-KR" sz="5300" err="1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DLinear</a:t>
            </a:r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 </a:t>
            </a:r>
            <a:r>
              <a:rPr lang="en-US" altLang="ko-KR" sz="5300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prediction</a:t>
            </a:r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832186" y="1945433"/>
            <a:ext cx="341629" cy="6092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70084" y="606245"/>
            <a:ext cx="5667993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rgbClr val="2D3136"/>
                </a:solidFill>
                <a:latin typeface="NanumSquare"/>
              </a:rPr>
              <a:t>Explanation of </a:t>
            </a:r>
            <a:r>
              <a:rPr lang="en-US" sz="1200" err="1">
                <a:solidFill>
                  <a:srgbClr val="2D3136"/>
                </a:solidFill>
                <a:latin typeface="NanumSquare"/>
              </a:rPr>
              <a:t>DLinear</a:t>
            </a:r>
            <a:r>
              <a:rPr lang="en-US" sz="1200">
                <a:solidFill>
                  <a:srgbClr val="2D3136"/>
                </a:solidFill>
                <a:latin typeface="NanumSquare"/>
              </a:rPr>
              <a:t> prediction model</a:t>
            </a:r>
          </a:p>
          <a:p>
            <a:endParaRPr lang="en-US" altLang="ko-KR" sz="1000">
              <a:solidFill>
                <a:srgbClr val="2D3136"/>
              </a:solidFill>
              <a:latin typeface="NanumSquare" pitchFamily="34" charset="0"/>
              <a:ea typeface="맑은 고딕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D4DA9EF9-ABD7-12E3-EC68-55042BF904A5}"/>
              </a:ext>
            </a:extLst>
          </p:cNvPr>
          <p:cNvSpPr txBox="1"/>
          <p:nvPr/>
        </p:nvSpPr>
        <p:spPr>
          <a:xfrm>
            <a:off x="1249345" y="1850510"/>
            <a:ext cx="5401915" cy="4205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100" dirty="0" err="1">
                <a:solidFill>
                  <a:srgbClr val="2D3136"/>
                </a:solidFill>
                <a:latin typeface="Bebas Neue"/>
                <a:ea typeface="맑은 고딕"/>
              </a:rPr>
              <a:t>dlinear</a:t>
            </a:r>
            <a:r>
              <a:rPr lang="en-US" altLang="ko-KR" sz="2100" dirty="0">
                <a:solidFill>
                  <a:srgbClr val="2D3136"/>
                </a:solidFill>
                <a:latin typeface="Bebas Neue"/>
                <a:ea typeface="맑은 고딕"/>
              </a:rPr>
              <a:t> structure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0346D5-2F56-F78F-732C-C069755A47AC}"/>
              </a:ext>
            </a:extLst>
          </p:cNvPr>
          <p:cNvSpPr txBox="1"/>
          <p:nvPr/>
        </p:nvSpPr>
        <p:spPr>
          <a:xfrm>
            <a:off x="832186" y="2431001"/>
            <a:ext cx="11159465" cy="147732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ore-KR" err="1">
                <a:ea typeface="맑은 고딕"/>
                <a:cs typeface="Calibri"/>
              </a:rPr>
              <a:t>Dlinear</a:t>
            </a:r>
            <a:r>
              <a:rPr lang="ko-Kore-KR" altLang="en-US">
                <a:ea typeface="맑은 고딕"/>
                <a:cs typeface="Calibri"/>
              </a:rPr>
              <a:t> 는 크게 </a:t>
            </a:r>
            <a:r>
              <a:rPr lang="en-US" altLang="ko-Kore-KR">
                <a:ea typeface="맑은 고딕"/>
                <a:cs typeface="Calibri"/>
              </a:rPr>
              <a:t>Decomposition Part(Part A), layer linear network(Part B) </a:t>
            </a:r>
            <a:r>
              <a:rPr lang="ko-Kore-KR" altLang="en-US">
                <a:ea typeface="맑은 고딕"/>
                <a:cs typeface="Calibri"/>
              </a:rPr>
              <a:t>그리고 </a:t>
            </a:r>
            <a:r>
              <a:rPr lang="en-US" altLang="ko-Kore-KR">
                <a:ea typeface="맑은 고딕"/>
                <a:cs typeface="Calibri"/>
              </a:rPr>
              <a:t>Forecasting Output</a:t>
            </a:r>
            <a:r>
              <a:rPr lang="ko-Kore-KR" altLang="en-US">
                <a:ea typeface="맑은 고딕"/>
                <a:cs typeface="Calibri"/>
              </a:rPr>
              <a:t>로 나눌 수 있다</a:t>
            </a:r>
            <a:r>
              <a:rPr lang="en-US" altLang="ko-Kore-KR">
                <a:ea typeface="맑은 고딕"/>
                <a:cs typeface="Calibri"/>
              </a:rPr>
              <a:t>.</a:t>
            </a:r>
          </a:p>
          <a:p>
            <a:endParaRPr lang="en-US" altLang="ko-Kore-KR">
              <a:ea typeface="맑은 고딕"/>
              <a:cs typeface="Calibri"/>
            </a:endParaRPr>
          </a:p>
          <a:p>
            <a:r>
              <a:rPr lang="en-US" altLang="ko-Kore-KR">
                <a:ea typeface="맑은 고딕"/>
                <a:cs typeface="Calibri"/>
              </a:rPr>
              <a:t>Part A</a:t>
            </a:r>
            <a:r>
              <a:rPr lang="ko-Kore-KR" altLang="en-US">
                <a:ea typeface="맑은 고딕"/>
                <a:cs typeface="Calibri"/>
              </a:rPr>
              <a:t>에선 </a:t>
            </a:r>
            <a:r>
              <a:rPr lang="en-US" altLang="ko-Kore-KR">
                <a:ea typeface="맑은 고딕"/>
                <a:cs typeface="Calibri"/>
              </a:rPr>
              <a:t>moving average</a:t>
            </a:r>
            <a:r>
              <a:rPr lang="ko-Kore-KR" altLang="en-US">
                <a:ea typeface="맑은 고딕"/>
                <a:cs typeface="Calibri"/>
              </a:rPr>
              <a:t>를 활용하여 </a:t>
            </a:r>
            <a:r>
              <a:rPr lang="en-US" altLang="ko-Kore-KR" b="1">
                <a:ea typeface="맑은 고딕"/>
                <a:cs typeface="Calibri"/>
              </a:rPr>
              <a:t>trend</a:t>
            </a:r>
            <a:r>
              <a:rPr lang="ko-Kore-KR" altLang="en-US" b="1">
                <a:ea typeface="맑은 고딕"/>
                <a:cs typeface="Calibri"/>
              </a:rPr>
              <a:t>와 </a:t>
            </a:r>
            <a:r>
              <a:rPr lang="en-US" altLang="ko-Kore-KR" b="1">
                <a:ea typeface="맑은 고딕"/>
                <a:cs typeface="Calibri"/>
              </a:rPr>
              <a:t>seasonality </a:t>
            </a:r>
            <a:r>
              <a:rPr lang="ko-Kore-KR" altLang="en-US" b="1">
                <a:ea typeface="맑은 고딕"/>
                <a:cs typeface="Calibri"/>
              </a:rPr>
              <a:t>로 </a:t>
            </a:r>
            <a:r>
              <a:rPr lang="en-US" altLang="ko-Kore-KR" b="1">
                <a:ea typeface="맑은 고딕"/>
                <a:cs typeface="Calibri"/>
              </a:rPr>
              <a:t>decompose,</a:t>
            </a:r>
          </a:p>
          <a:p>
            <a:r>
              <a:rPr lang="en-US" altLang="ko-Kore-KR">
                <a:ea typeface="맑은 고딕"/>
                <a:cs typeface="Calibri"/>
              </a:rPr>
              <a:t>Part B</a:t>
            </a:r>
            <a:r>
              <a:rPr lang="ko-Kore-KR" altLang="en-US">
                <a:ea typeface="맑은 고딕"/>
                <a:cs typeface="Calibri"/>
              </a:rPr>
              <a:t>에선 </a:t>
            </a:r>
            <a:r>
              <a:rPr lang="en-US" altLang="ko-Kore-KR">
                <a:ea typeface="맑은 고딕"/>
                <a:cs typeface="Calibri"/>
              </a:rPr>
              <a:t>decomposition</a:t>
            </a:r>
            <a:r>
              <a:rPr lang="ko-Kore-KR" altLang="en-US">
                <a:ea typeface="맑은 고딕"/>
                <a:cs typeface="Calibri"/>
              </a:rPr>
              <a:t>한 </a:t>
            </a:r>
            <a:r>
              <a:rPr lang="en-US" altLang="ko-Kore-KR">
                <a:ea typeface="맑은 고딕"/>
                <a:cs typeface="Calibri"/>
              </a:rPr>
              <a:t>trend</a:t>
            </a:r>
            <a:r>
              <a:rPr lang="ko-Kore-KR" altLang="en-US">
                <a:ea typeface="맑은 고딕"/>
                <a:cs typeface="Calibri"/>
              </a:rPr>
              <a:t>와 </a:t>
            </a:r>
            <a:r>
              <a:rPr lang="en-US" altLang="ko-Kore-KR">
                <a:ea typeface="맑은 고딕"/>
                <a:cs typeface="Calibri"/>
              </a:rPr>
              <a:t>seasonality</a:t>
            </a:r>
            <a:r>
              <a:rPr lang="ko-Kore-KR" altLang="en-US">
                <a:ea typeface="맑은 고딕"/>
                <a:cs typeface="Calibri"/>
              </a:rPr>
              <a:t>에 </a:t>
            </a:r>
            <a:r>
              <a:rPr lang="en-US" altLang="ko-Kore-KR" b="1">
                <a:ea typeface="맑은 고딕"/>
                <a:cs typeface="Calibri"/>
              </a:rPr>
              <a:t>1</a:t>
            </a:r>
            <a:r>
              <a:rPr lang="en-US" altLang="ko-KR" b="1">
                <a:ea typeface="맑은 고딕"/>
                <a:cs typeface="Calibri"/>
              </a:rPr>
              <a:t>-layer linear network</a:t>
            </a:r>
            <a:r>
              <a:rPr lang="ko-KR" altLang="en-US" b="1">
                <a:ea typeface="맑은 고딕"/>
                <a:cs typeface="Calibri"/>
              </a:rPr>
              <a:t>를 </a:t>
            </a:r>
            <a:r>
              <a:rPr lang="en-US" altLang="ko-KR" b="1">
                <a:ea typeface="맑은 고딕"/>
                <a:cs typeface="Calibri"/>
              </a:rPr>
              <a:t>apply,</a:t>
            </a:r>
          </a:p>
          <a:p>
            <a:r>
              <a:rPr lang="en-US" altLang="ko-KR">
                <a:ea typeface="맑은 고딕"/>
                <a:cs typeface="Calibri"/>
              </a:rPr>
              <a:t>Forecasting output</a:t>
            </a:r>
            <a:r>
              <a:rPr lang="ko-KR" altLang="en-US" err="1">
                <a:ea typeface="맑은 고딕"/>
                <a:cs typeface="Calibri"/>
              </a:rPr>
              <a:t>에선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en-US" altLang="ko-KR">
                <a:ea typeface="맑은 고딕"/>
                <a:cs typeface="Calibri"/>
              </a:rPr>
              <a:t>1-layer linear</a:t>
            </a:r>
            <a:r>
              <a:rPr lang="ko-KR" altLang="en-US">
                <a:ea typeface="맑은 고딕"/>
                <a:cs typeface="Calibri"/>
              </a:rPr>
              <a:t>를 거친 </a:t>
            </a:r>
            <a:r>
              <a:rPr lang="en-US" altLang="ko-KR" b="1">
                <a:ea typeface="맑은 고딕"/>
                <a:cs typeface="Calibri"/>
              </a:rPr>
              <a:t>trend</a:t>
            </a:r>
            <a:r>
              <a:rPr lang="ko-KR" altLang="en-US" b="1">
                <a:ea typeface="맑은 고딕"/>
                <a:cs typeface="Calibri"/>
              </a:rPr>
              <a:t>와 </a:t>
            </a:r>
            <a:r>
              <a:rPr lang="en-US" altLang="ko-KR" b="1">
                <a:ea typeface="맑은 고딕"/>
                <a:cs typeface="Calibri"/>
              </a:rPr>
              <a:t>seasonality</a:t>
            </a:r>
            <a:r>
              <a:rPr lang="ko-KR" altLang="en-US" b="1">
                <a:ea typeface="맑은 고딕"/>
                <a:cs typeface="Calibri"/>
              </a:rPr>
              <a:t>를 </a:t>
            </a:r>
            <a:r>
              <a:rPr lang="en-US" altLang="ko-KR" b="1">
                <a:ea typeface="맑은 고딕"/>
                <a:cs typeface="Calibri"/>
              </a:rPr>
              <a:t>add.</a:t>
            </a:r>
          </a:p>
        </p:txBody>
      </p:sp>
      <p:pic>
        <p:nvPicPr>
          <p:cNvPr id="9" name="그림 8" descr="텍스트, 도표, 라인, 평면도이(가) 표시된 사진&#10;&#10;자동 생성된 설명">
            <a:extLst>
              <a:ext uri="{FF2B5EF4-FFF2-40B4-BE49-F238E27FC236}">
                <a16:creationId xmlns:a16="http://schemas.microsoft.com/office/drawing/2014/main" id="{EFA608C6-0B41-0FA6-4B3B-813D9A00C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0183" y="3945459"/>
            <a:ext cx="8311634" cy="270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2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169"/>
    </mc:Choice>
    <mc:Fallback xmlns="">
      <p:transition spd="slow" advTm="5716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6825" y="782642"/>
            <a:ext cx="13716191" cy="9079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0</a:t>
            </a:r>
            <a:r>
              <a:rPr lang="en-US" altLang="ko-KR" sz="5300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2</a:t>
            </a:r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. </a:t>
            </a:r>
            <a:r>
              <a:rPr lang="en-US" altLang="ko-KR" sz="5300" err="1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DLinear</a:t>
            </a:r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 </a:t>
            </a:r>
            <a:r>
              <a:rPr lang="en-US" altLang="ko-KR" sz="5300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prediction</a:t>
            </a:r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832186" y="1945433"/>
            <a:ext cx="341629" cy="6092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70084" y="606245"/>
            <a:ext cx="5667993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rgbClr val="2D3136"/>
                </a:solidFill>
                <a:latin typeface="NanumSquare"/>
              </a:rPr>
              <a:t>Explanation of </a:t>
            </a:r>
            <a:r>
              <a:rPr lang="en-US" sz="1200" err="1">
                <a:solidFill>
                  <a:srgbClr val="2D3136"/>
                </a:solidFill>
                <a:latin typeface="NanumSquare"/>
              </a:rPr>
              <a:t>DLinear</a:t>
            </a:r>
            <a:r>
              <a:rPr lang="en-US" sz="1200">
                <a:solidFill>
                  <a:srgbClr val="2D3136"/>
                </a:solidFill>
                <a:latin typeface="NanumSquare"/>
              </a:rPr>
              <a:t> prediction model</a:t>
            </a:r>
          </a:p>
          <a:p>
            <a:endParaRPr lang="en-US" altLang="ko-KR" sz="1000">
              <a:solidFill>
                <a:srgbClr val="2D3136"/>
              </a:solidFill>
              <a:latin typeface="NanumSquare" pitchFamily="34" charset="0"/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0346D5-2F56-F78F-732C-C069755A47AC}"/>
              </a:ext>
            </a:extLst>
          </p:cNvPr>
          <p:cNvSpPr txBox="1"/>
          <p:nvPr/>
        </p:nvSpPr>
        <p:spPr>
          <a:xfrm>
            <a:off x="841257" y="2431001"/>
            <a:ext cx="887312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ea typeface="맑은 고딕"/>
                <a:cs typeface="Calibri"/>
              </a:rPr>
              <a:t>Dlinear</a:t>
            </a:r>
            <a:r>
              <a:rPr lang="en-US" dirty="0">
                <a:ea typeface="맑은 고딕"/>
                <a:cs typeface="Calibri"/>
              </a:rPr>
              <a:t> </a:t>
            </a:r>
            <a:r>
              <a:rPr lang="ko-Kore-KR" altLang="en-US" dirty="0">
                <a:ea typeface="맑은 고딕"/>
                <a:cs typeface="Calibri"/>
              </a:rPr>
              <a:t>의 </a:t>
            </a:r>
            <a:r>
              <a:rPr lang="ko-Kore-KR" altLang="en-US" dirty="0" err="1">
                <a:ea typeface="맑은 고딕"/>
                <a:cs typeface="Calibri"/>
              </a:rPr>
              <a:t>구조는</a:t>
            </a:r>
            <a:r>
              <a:rPr lang="ko-Kore-KR" altLang="en-US" dirty="0">
                <a:ea typeface="맑은 고딕"/>
                <a:cs typeface="Calibri"/>
              </a:rPr>
              <a:t> </a:t>
            </a:r>
            <a:r>
              <a:rPr lang="ko-Kore-KR" altLang="en-US" dirty="0" err="1">
                <a:ea typeface="맑은 고딕"/>
                <a:cs typeface="Calibri"/>
              </a:rPr>
              <a:t>매우</a:t>
            </a:r>
            <a:r>
              <a:rPr lang="ko-Kore-KR" altLang="en-US" dirty="0">
                <a:ea typeface="맑은 고딕"/>
                <a:cs typeface="Calibri"/>
              </a:rPr>
              <a:t> </a:t>
            </a:r>
            <a:r>
              <a:rPr lang="ko-Kore-KR" altLang="en-US" dirty="0" err="1">
                <a:ea typeface="맑은 고딕"/>
                <a:cs typeface="Calibri"/>
              </a:rPr>
              <a:t>단순하기</a:t>
            </a:r>
            <a:r>
              <a:rPr lang="ko-Kore-KR" altLang="en-US" dirty="0">
                <a:ea typeface="맑은 고딕"/>
                <a:cs typeface="Calibri"/>
              </a:rPr>
              <a:t> </a:t>
            </a:r>
            <a:r>
              <a:rPr lang="ko-Kore-KR" altLang="en-US" dirty="0" err="1">
                <a:ea typeface="맑은 고딕"/>
                <a:cs typeface="Calibri"/>
              </a:rPr>
              <a:t>때문에</a:t>
            </a:r>
            <a:r>
              <a:rPr lang="ko-Kore-KR" altLang="en-US" dirty="0">
                <a:ea typeface="맑은 고딕"/>
                <a:cs typeface="Calibri"/>
              </a:rPr>
              <a:t> </a:t>
            </a:r>
            <a:r>
              <a:rPr lang="ko-Kore-KR" altLang="en-US" dirty="0" err="1">
                <a:ea typeface="맑은 고딕"/>
                <a:cs typeface="Calibri"/>
              </a:rPr>
              <a:t>메인</a:t>
            </a:r>
            <a:r>
              <a:rPr lang="ko-Kore-KR" altLang="en-US" dirty="0">
                <a:ea typeface="맑은 고딕"/>
                <a:cs typeface="Calibri"/>
              </a:rPr>
              <a:t> </a:t>
            </a:r>
            <a:r>
              <a:rPr lang="ko-Kore-KR" altLang="en-US" dirty="0" err="1">
                <a:ea typeface="맑은 고딕"/>
                <a:cs typeface="Calibri"/>
              </a:rPr>
              <a:t>코드도</a:t>
            </a:r>
            <a:r>
              <a:rPr lang="ko-Kore-KR" altLang="en-US" dirty="0">
                <a:ea typeface="맑은 고딕"/>
                <a:cs typeface="Calibri"/>
              </a:rPr>
              <a:t> </a:t>
            </a:r>
            <a:r>
              <a:rPr lang="en-US" b="1" dirty="0">
                <a:ea typeface="맑은 고딕"/>
                <a:cs typeface="Calibri"/>
              </a:rPr>
              <a:t>4</a:t>
            </a:r>
            <a:r>
              <a:rPr lang="en-US" altLang="ko-KR" b="1" dirty="0">
                <a:ea typeface="맑은 고딕"/>
                <a:cs typeface="Calibri"/>
              </a:rPr>
              <a:t>0</a:t>
            </a:r>
            <a:r>
              <a:rPr lang="ko-KR" altLang="en-US" b="1" dirty="0">
                <a:ea typeface="맑은 고딕"/>
                <a:cs typeface="Calibri"/>
              </a:rPr>
              <a:t>줄</a:t>
            </a:r>
            <a:r>
              <a:rPr lang="ko-KR" altLang="en-US" dirty="0">
                <a:ea typeface="맑은 고딕"/>
                <a:cs typeface="Calibri"/>
              </a:rPr>
              <a:t> 밖에 되지 않는다</a:t>
            </a:r>
            <a:r>
              <a:rPr lang="en-US" altLang="ko-KR" dirty="0">
                <a:ea typeface="맑은 고딕"/>
                <a:cs typeface="Calibri"/>
              </a:rPr>
              <a:t>.</a:t>
            </a:r>
            <a:endParaRPr lang="en-US" altLang="ko-KR" b="1" dirty="0">
              <a:ea typeface="맑은 고딕"/>
              <a:cs typeface="Calibri"/>
            </a:endParaRPr>
          </a:p>
          <a:p>
            <a:r>
              <a:rPr lang="en-US" altLang="ko-KR" dirty="0">
                <a:ea typeface="맑은 고딕"/>
                <a:cs typeface="Calibri"/>
              </a:rPr>
              <a:t>200 epochs</a:t>
            </a:r>
            <a:r>
              <a:rPr lang="ko-KR" altLang="en-US" dirty="0" err="1">
                <a:ea typeface="맑은 고딕"/>
                <a:cs typeface="Calibri"/>
              </a:rPr>
              <a:t>를</a:t>
            </a:r>
            <a:r>
              <a:rPr lang="ko-KR" altLang="en-US" dirty="0">
                <a:ea typeface="맑은 고딕"/>
                <a:cs typeface="Calibri"/>
              </a:rPr>
              <a:t> 돌리는데 시간도 </a:t>
            </a:r>
            <a:r>
              <a:rPr lang="en-US" altLang="ko-KR" b="1" dirty="0">
                <a:ea typeface="맑은 고딕"/>
                <a:cs typeface="Calibri"/>
              </a:rPr>
              <a:t>3</a:t>
            </a:r>
            <a:r>
              <a:rPr lang="ko-KR" altLang="en-US" b="1" dirty="0">
                <a:ea typeface="맑은 고딕"/>
                <a:cs typeface="Calibri"/>
              </a:rPr>
              <a:t>분</a:t>
            </a:r>
            <a:r>
              <a:rPr lang="ko-KR" altLang="en-US" dirty="0">
                <a:ea typeface="맑은 고딕"/>
                <a:cs typeface="Calibri"/>
              </a:rPr>
              <a:t> 밖에 소요되지 않는다</a:t>
            </a:r>
            <a:r>
              <a:rPr lang="en-US" altLang="ko-KR" dirty="0">
                <a:ea typeface="맑은 고딕"/>
                <a:cs typeface="Calibri"/>
              </a:rPr>
              <a:t>. -&gt; </a:t>
            </a:r>
            <a:r>
              <a:rPr lang="en-US" altLang="ko-KR" dirty="0" err="1">
                <a:ea typeface="맑은 고딕"/>
                <a:cs typeface="Calibri"/>
              </a:rPr>
              <a:t>알고리즘</a:t>
            </a:r>
            <a:r>
              <a:rPr lang="en-US" altLang="ko-KR" dirty="0">
                <a:ea typeface="맑은 고딕"/>
                <a:cs typeface="Calibri"/>
              </a:rPr>
              <a:t> </a:t>
            </a:r>
            <a:r>
              <a:rPr lang="en-US" altLang="ko-KR" dirty="0" err="1">
                <a:ea typeface="맑은 고딕"/>
                <a:cs typeface="Calibri"/>
              </a:rPr>
              <a:t>트레이딩에</a:t>
            </a:r>
            <a:r>
              <a:rPr lang="en-US" altLang="ko-KR" dirty="0">
                <a:ea typeface="맑은 고딕"/>
                <a:cs typeface="Calibri"/>
              </a:rPr>
              <a:t> </a:t>
            </a:r>
            <a:r>
              <a:rPr lang="en-US" altLang="ko-KR" dirty="0" err="1">
                <a:ea typeface="맑은 고딕"/>
                <a:cs typeface="Calibri"/>
              </a:rPr>
              <a:t>적절</a:t>
            </a:r>
            <a:r>
              <a:rPr lang="en-US" altLang="ko-KR" dirty="0">
                <a:ea typeface="맑은 고딕"/>
                <a:cs typeface="Calibri"/>
              </a:rPr>
              <a:t>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2C91913-15FE-D1AE-C18E-9A041BAD2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607" y="3165728"/>
            <a:ext cx="5969046" cy="354221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F6A9CD7-088A-D3B9-974F-2A65C1B7D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7137" y="3165728"/>
            <a:ext cx="5461263" cy="3353407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AA913105-AD17-5AF4-9901-AF24EEEEF68B}"/>
              </a:ext>
            </a:extLst>
          </p:cNvPr>
          <p:cNvSpPr txBox="1"/>
          <p:nvPr/>
        </p:nvSpPr>
        <p:spPr>
          <a:xfrm>
            <a:off x="1249345" y="1850510"/>
            <a:ext cx="5401915" cy="4205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100" dirty="0" err="1">
                <a:solidFill>
                  <a:srgbClr val="2D3136"/>
                </a:solidFill>
                <a:latin typeface="Bebas Neue"/>
                <a:ea typeface="맑은 고딕"/>
              </a:rPr>
              <a:t>dlinear</a:t>
            </a:r>
            <a:r>
              <a:rPr lang="en-US" altLang="ko-KR" sz="2100" dirty="0">
                <a:solidFill>
                  <a:srgbClr val="2D3136"/>
                </a:solidFill>
                <a:latin typeface="Bebas Neue"/>
                <a:ea typeface="맑은 고딕"/>
              </a:rPr>
              <a:t> structure</a:t>
            </a:r>
          </a:p>
        </p:txBody>
      </p:sp>
    </p:spTree>
    <p:extLst>
      <p:ext uri="{BB962C8B-B14F-4D97-AF65-F5344CB8AC3E}">
        <p14:creationId xmlns:p14="http://schemas.microsoft.com/office/powerpoint/2010/main" val="373771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169"/>
    </mc:Choice>
    <mc:Fallback xmlns="">
      <p:transition spd="slow" advTm="5716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6825" y="782642"/>
            <a:ext cx="13716191" cy="9131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0</a:t>
            </a:r>
            <a:r>
              <a:rPr lang="en-US" altLang="ko-KR" sz="5300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3</a:t>
            </a:r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. Prediction applied </a:t>
            </a:r>
            <a:r>
              <a:rPr lang="en-US" altLang="ko-KR" sz="5300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single model</a:t>
            </a:r>
            <a:endParaRPr lang="en-US" sz="5300">
              <a:latin typeface="Bebas Neue"/>
              <a:ea typeface="맑은 고딕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832186" y="1945433"/>
            <a:ext cx="341629" cy="6092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41148" y="644827"/>
            <a:ext cx="451556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rgbClr val="2D3136"/>
                </a:solidFill>
                <a:latin typeface="NanumSquare"/>
                <a:ea typeface="+mn-lt"/>
                <a:cs typeface="+mn-lt"/>
              </a:rPr>
              <a:t>Applying prediction dataset into the 'state' of agents</a:t>
            </a:r>
          </a:p>
          <a:p>
            <a:endParaRPr lang="en-US" altLang="ko-KR" sz="1200">
              <a:solidFill>
                <a:srgbClr val="2D3136"/>
              </a:solidFill>
              <a:ea typeface="Calibri"/>
              <a:cs typeface="Calibri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EF241ADB-8138-5200-5254-9D5A95A44FDE}"/>
              </a:ext>
            </a:extLst>
          </p:cNvPr>
          <p:cNvSpPr txBox="1"/>
          <p:nvPr/>
        </p:nvSpPr>
        <p:spPr>
          <a:xfrm>
            <a:off x="1249345" y="1850510"/>
            <a:ext cx="5401915" cy="4205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100">
                <a:solidFill>
                  <a:srgbClr val="2D3136"/>
                </a:solidFill>
                <a:latin typeface="Bebas Neue"/>
                <a:ea typeface="맑은 고딕"/>
              </a:rPr>
              <a:t>Idea of prediction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5E1632-6D5A-8798-1FA1-88CF65174439}"/>
              </a:ext>
            </a:extLst>
          </p:cNvPr>
          <p:cNvSpPr txBox="1"/>
          <p:nvPr/>
        </p:nvSpPr>
        <p:spPr>
          <a:xfrm>
            <a:off x="832737" y="2561081"/>
            <a:ext cx="9707594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dirty="0">
                <a:ea typeface="맑은 고딕"/>
                <a:cs typeface="Calibri"/>
              </a:rPr>
              <a:t>강화학습 역시 데이터의 본질은 </a:t>
            </a:r>
            <a:r>
              <a:rPr lang="ko-KR" altLang="en-US" b="1" dirty="0">
                <a:ea typeface="맑은 고딕"/>
                <a:cs typeface="Calibri"/>
              </a:rPr>
              <a:t>시계열성을 띄고 있음</a:t>
            </a:r>
            <a:r>
              <a:rPr lang="ko-KR" altLang="en-US" dirty="0">
                <a:ea typeface="맑은 고딕"/>
                <a:cs typeface="Calibri"/>
              </a:rPr>
              <a:t>.</a:t>
            </a:r>
          </a:p>
          <a:p>
            <a:r>
              <a:rPr lang="ko-KR" altLang="en-US" dirty="0">
                <a:ea typeface="맑은 고딕"/>
                <a:cs typeface="Calibri"/>
              </a:rPr>
              <a:t>즉 </a:t>
            </a:r>
            <a:r>
              <a:rPr lang="ko-KR" altLang="en-US" b="1" dirty="0">
                <a:ea typeface="맑은 고딕"/>
                <a:cs typeface="Calibri"/>
              </a:rPr>
              <a:t>사전관찰</a:t>
            </a:r>
            <a:r>
              <a:rPr lang="ko-KR" altLang="en-US" dirty="0">
                <a:ea typeface="맑은 고딕"/>
                <a:cs typeface="Calibri"/>
              </a:rPr>
              <a:t> (현재 시점에서 미래의 정보를 확인하는 것)은 </a:t>
            </a:r>
            <a:r>
              <a:rPr lang="ko-KR" altLang="en-US" b="1" dirty="0" err="1">
                <a:ea typeface="맑은 고딕"/>
                <a:cs typeface="Calibri"/>
              </a:rPr>
              <a:t>Cheating이</a:t>
            </a:r>
            <a:r>
              <a:rPr lang="ko-KR" altLang="en-US" b="1" dirty="0">
                <a:ea typeface="맑은 고딕"/>
                <a:cs typeface="Calibri"/>
              </a:rPr>
              <a:t> 될 수 있으므로 지양</a:t>
            </a:r>
            <a:r>
              <a:rPr lang="ko-KR" altLang="en-US" dirty="0">
                <a:ea typeface="맑은 고딕"/>
                <a:cs typeface="Calibri"/>
              </a:rPr>
              <a:t>해야.</a:t>
            </a:r>
          </a:p>
          <a:p>
            <a:endParaRPr lang="ko-KR" altLang="en-US" dirty="0">
              <a:ea typeface="맑은 고딕"/>
              <a:cs typeface="Calibri"/>
            </a:endParaRPr>
          </a:p>
          <a:p>
            <a:pPr marL="285750" indent="-285750">
              <a:buFont typeface="Wingdings"/>
              <a:buChar char="Ø"/>
            </a:pPr>
            <a:r>
              <a:rPr lang="ko-KR" altLang="en-US" dirty="0">
                <a:ea typeface="맑은 고딕"/>
                <a:cs typeface="Calibri"/>
              </a:rPr>
              <a:t>그렇다면 어떻게 </a:t>
            </a:r>
            <a:r>
              <a:rPr lang="ko-KR" altLang="en-US" dirty="0" err="1">
                <a:ea typeface="맑은 고딕"/>
                <a:cs typeface="Calibri"/>
              </a:rPr>
              <a:t>Prediction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Data를</a:t>
            </a:r>
            <a:r>
              <a:rPr lang="ko-KR" altLang="en-US" dirty="0">
                <a:ea typeface="맑은 고딕"/>
                <a:cs typeface="Calibri"/>
              </a:rPr>
              <a:t> 만들고</a:t>
            </a:r>
            <a:r>
              <a:rPr lang="en-US" altLang="ko-KR" dirty="0">
                <a:ea typeface="맑은 고딕"/>
                <a:cs typeface="Calibri"/>
              </a:rPr>
              <a:t>, </a:t>
            </a:r>
            <a:r>
              <a:rPr lang="ko-KR" altLang="en-US" dirty="0">
                <a:ea typeface="맑은 고딕"/>
                <a:cs typeface="Calibri"/>
              </a:rPr>
              <a:t>각 시점에 집어넣어줄 수 있을까?</a:t>
            </a:r>
            <a:endParaRPr 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467F63-067E-CEDE-CD48-2B4248860B8E}"/>
              </a:ext>
            </a:extLst>
          </p:cNvPr>
          <p:cNvSpPr/>
          <p:nvPr/>
        </p:nvSpPr>
        <p:spPr>
          <a:xfrm>
            <a:off x="2058459" y="4444999"/>
            <a:ext cx="1005417" cy="10054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ea typeface="맑은 고딕"/>
                <a:cs typeface="Calibri"/>
              </a:rPr>
              <a:t>S1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E3F7554-7D9E-567A-D329-7A7BAA6EEF31}"/>
              </a:ext>
            </a:extLst>
          </p:cNvPr>
          <p:cNvSpPr/>
          <p:nvPr/>
        </p:nvSpPr>
        <p:spPr>
          <a:xfrm>
            <a:off x="5296959" y="4444999"/>
            <a:ext cx="1005417" cy="10054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 err="1">
                <a:ea typeface="맑은 고딕"/>
                <a:cs typeface="Calibri"/>
              </a:rPr>
              <a:t>St</a:t>
            </a:r>
            <a:endParaRPr lang="ko-KR" altLang="en-US" sz="2400" err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BA1A480-A60C-E4F9-BA4F-F840035077D5}"/>
              </a:ext>
            </a:extLst>
          </p:cNvPr>
          <p:cNvSpPr/>
          <p:nvPr/>
        </p:nvSpPr>
        <p:spPr>
          <a:xfrm>
            <a:off x="6916208" y="4444999"/>
            <a:ext cx="1005417" cy="10054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>
                <a:ea typeface="맑은 고딕"/>
                <a:cs typeface="Calibri"/>
              </a:rPr>
              <a:t>Sn-1</a:t>
            </a:r>
            <a:endParaRPr lang="ko-KR" altLang="en-US" sz="2400" err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3B372D5-D523-8BBC-B99D-7167D52A0DF5}"/>
              </a:ext>
            </a:extLst>
          </p:cNvPr>
          <p:cNvSpPr/>
          <p:nvPr/>
        </p:nvSpPr>
        <p:spPr>
          <a:xfrm>
            <a:off x="3677709" y="4444999"/>
            <a:ext cx="1005417" cy="10054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>
                <a:ea typeface="맑은 고딕"/>
                <a:cs typeface="Calibri"/>
              </a:rPr>
              <a:t>S2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548D719-5BF4-474A-C5BE-8416DC763862}"/>
              </a:ext>
            </a:extLst>
          </p:cNvPr>
          <p:cNvSpPr/>
          <p:nvPr/>
        </p:nvSpPr>
        <p:spPr>
          <a:xfrm>
            <a:off x="8535458" y="4444999"/>
            <a:ext cx="1005417" cy="10054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 err="1">
                <a:ea typeface="맑은 고딕"/>
                <a:cs typeface="Calibri"/>
              </a:rPr>
              <a:t>Sn</a:t>
            </a:r>
            <a:endParaRPr lang="ko-KR" altLang="en-US" sz="2400" err="1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5AFC62B-70BF-D89C-5A7C-4518DF37C7B7}"/>
              </a:ext>
            </a:extLst>
          </p:cNvPr>
          <p:cNvSpPr/>
          <p:nvPr/>
        </p:nvSpPr>
        <p:spPr>
          <a:xfrm>
            <a:off x="4661959" y="4910666"/>
            <a:ext cx="95251" cy="952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65F12CF-C171-53B8-4B43-30EFCF84989E}"/>
              </a:ext>
            </a:extLst>
          </p:cNvPr>
          <p:cNvSpPr/>
          <p:nvPr/>
        </p:nvSpPr>
        <p:spPr>
          <a:xfrm>
            <a:off x="4926542" y="4910666"/>
            <a:ext cx="95251" cy="952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AEBD7BD-F7D3-E847-A179-09BC2A277B01}"/>
              </a:ext>
            </a:extLst>
          </p:cNvPr>
          <p:cNvSpPr/>
          <p:nvPr/>
        </p:nvSpPr>
        <p:spPr>
          <a:xfrm>
            <a:off x="5180542" y="4910666"/>
            <a:ext cx="95251" cy="952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FFEEDFD-FC68-813A-BE83-44EE4624A303}"/>
              </a:ext>
            </a:extLst>
          </p:cNvPr>
          <p:cNvSpPr/>
          <p:nvPr/>
        </p:nvSpPr>
        <p:spPr>
          <a:xfrm>
            <a:off x="6281209" y="4910665"/>
            <a:ext cx="95251" cy="952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61F573-48E2-8461-7777-0F536631364B}"/>
              </a:ext>
            </a:extLst>
          </p:cNvPr>
          <p:cNvSpPr/>
          <p:nvPr/>
        </p:nvSpPr>
        <p:spPr>
          <a:xfrm>
            <a:off x="6545792" y="4910665"/>
            <a:ext cx="95251" cy="952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4677B1C-E483-E3F4-8EE1-822B79A0789B}"/>
              </a:ext>
            </a:extLst>
          </p:cNvPr>
          <p:cNvSpPr/>
          <p:nvPr/>
        </p:nvSpPr>
        <p:spPr>
          <a:xfrm>
            <a:off x="6799792" y="4910665"/>
            <a:ext cx="95251" cy="952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4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25"/>
    </mc:Choice>
    <mc:Fallback xmlns="">
      <p:transition spd="slow" advTm="8025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6825" y="782642"/>
            <a:ext cx="13716191" cy="9131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0</a:t>
            </a:r>
            <a:r>
              <a:rPr lang="en-US" altLang="ko-KR" sz="5300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3</a:t>
            </a:r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. Prediction applied </a:t>
            </a:r>
            <a:r>
              <a:rPr lang="en-US" altLang="ko-KR" sz="5300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single model</a:t>
            </a:r>
            <a:endParaRPr lang="en-US" sz="5300">
              <a:latin typeface="Bebas Neue"/>
              <a:ea typeface="맑은 고딕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832186" y="1945433"/>
            <a:ext cx="341629" cy="6092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41148" y="644827"/>
            <a:ext cx="451556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rgbClr val="2D3136"/>
                </a:solidFill>
                <a:latin typeface="NanumSquare"/>
                <a:ea typeface="+mn-lt"/>
                <a:cs typeface="+mn-lt"/>
              </a:rPr>
              <a:t>Applying prediction dataset into the 'state' of agents</a:t>
            </a:r>
          </a:p>
          <a:p>
            <a:endParaRPr lang="en-US" altLang="ko-KR" sz="1200">
              <a:solidFill>
                <a:srgbClr val="2D3136"/>
              </a:solidFill>
              <a:ea typeface="Calibri"/>
              <a:cs typeface="Calibri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EF241ADB-8138-5200-5254-9D5A95A44FDE}"/>
              </a:ext>
            </a:extLst>
          </p:cNvPr>
          <p:cNvSpPr txBox="1"/>
          <p:nvPr/>
        </p:nvSpPr>
        <p:spPr>
          <a:xfrm>
            <a:off x="1249345" y="1850510"/>
            <a:ext cx="5401915" cy="4205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100">
                <a:solidFill>
                  <a:srgbClr val="2D3136"/>
                </a:solidFill>
                <a:latin typeface="Bebas Neue"/>
                <a:ea typeface="맑은 고딕"/>
              </a:rPr>
              <a:t>Idea of prediction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5E1632-6D5A-8798-1FA1-88CF65174439}"/>
              </a:ext>
            </a:extLst>
          </p:cNvPr>
          <p:cNvSpPr txBox="1"/>
          <p:nvPr/>
        </p:nvSpPr>
        <p:spPr>
          <a:xfrm>
            <a:off x="843320" y="2338831"/>
            <a:ext cx="9274454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dirty="0">
                <a:ea typeface="맑은 고딕"/>
                <a:cs typeface="Calibri"/>
              </a:rPr>
              <a:t>각 시점의 </a:t>
            </a:r>
            <a:r>
              <a:rPr lang="ko-KR" altLang="en-US" b="1" dirty="0">
                <a:ea typeface="맑은 고딕"/>
                <a:cs typeface="Calibri"/>
              </a:rPr>
              <a:t>1년전 데이터 ~ 현재 데이터를 학습</a:t>
            </a:r>
            <a:r>
              <a:rPr lang="ko-KR" altLang="en-US" dirty="0">
                <a:ea typeface="맑은 고딕"/>
                <a:cs typeface="Calibri"/>
              </a:rPr>
              <a:t>.</a:t>
            </a:r>
            <a:endParaRPr lang="ko-KR" dirty="0"/>
          </a:p>
          <a:p>
            <a:r>
              <a:rPr lang="ko-KR" altLang="en-US" dirty="0">
                <a:ea typeface="맑은 고딕"/>
                <a:cs typeface="Calibri"/>
              </a:rPr>
              <a:t>EX) 현재 시점 </a:t>
            </a:r>
            <a:r>
              <a:rPr lang="ko-KR" altLang="en-US" dirty="0" err="1">
                <a:ea typeface="맑은 고딕"/>
                <a:cs typeface="Calibri"/>
              </a:rPr>
              <a:t>t</a:t>
            </a:r>
            <a:r>
              <a:rPr lang="ko-KR" altLang="en-US" dirty="0">
                <a:ea typeface="맑은 고딕"/>
                <a:cs typeface="Calibri"/>
              </a:rPr>
              <a:t> = 252라면 </a:t>
            </a:r>
            <a:r>
              <a:rPr lang="ko-KR" altLang="en-US" dirty="0" err="1">
                <a:ea typeface="맑은 고딕"/>
                <a:cs typeface="Calibri"/>
              </a:rPr>
              <a:t>t</a:t>
            </a:r>
            <a:r>
              <a:rPr lang="ko-KR" altLang="en-US" dirty="0">
                <a:ea typeface="맑은 고딕"/>
                <a:cs typeface="Calibri"/>
              </a:rPr>
              <a:t> = 1 ~ 252 까지의 데이터를 학습.</a:t>
            </a:r>
          </a:p>
          <a:p>
            <a:endParaRPr lang="ko-KR" altLang="en-US" dirty="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b="1" dirty="0">
                <a:ea typeface="맑은 고딕"/>
                <a:cs typeface="Calibri"/>
              </a:rPr>
              <a:t>30일치의 </a:t>
            </a:r>
            <a:r>
              <a:rPr lang="ko-KR" altLang="en-US" b="1" dirty="0" err="1">
                <a:ea typeface="맑은 고딕"/>
                <a:cs typeface="Calibri"/>
              </a:rPr>
              <a:t>prediction을</a:t>
            </a:r>
            <a:r>
              <a:rPr lang="ko-KR" altLang="en-US" b="1" dirty="0">
                <a:ea typeface="맑은 고딕"/>
                <a:cs typeface="Calibri"/>
              </a:rPr>
              <a:t> 당시시점으로 예측</a:t>
            </a:r>
            <a:r>
              <a:rPr lang="ko-KR" altLang="en-US" dirty="0">
                <a:ea typeface="맑은 고딕"/>
                <a:cs typeface="Calibri"/>
              </a:rPr>
              <a:t>. </a:t>
            </a:r>
          </a:p>
          <a:p>
            <a:r>
              <a:rPr lang="ko-KR" altLang="en-US" dirty="0">
                <a:ea typeface="맑은 고딕"/>
                <a:cs typeface="Calibri"/>
              </a:rPr>
              <a:t>EX) </a:t>
            </a:r>
            <a:r>
              <a:rPr lang="ko-KR" altLang="en-US" dirty="0" err="1">
                <a:ea typeface="맑은 고딕"/>
                <a:cs typeface="Calibri"/>
              </a:rPr>
              <a:t>t</a:t>
            </a:r>
            <a:r>
              <a:rPr lang="ko-KR" altLang="en-US" dirty="0">
                <a:ea typeface="맑은 고딕"/>
                <a:cs typeface="Calibri"/>
              </a:rPr>
              <a:t> = 252이면 </a:t>
            </a:r>
            <a:r>
              <a:rPr lang="ko-KR" altLang="en-US" dirty="0" err="1">
                <a:ea typeface="맑은 고딕"/>
                <a:cs typeface="Calibri"/>
              </a:rPr>
              <a:t>t</a:t>
            </a:r>
            <a:r>
              <a:rPr lang="ko-KR" altLang="en-US" dirty="0">
                <a:ea typeface="맑은 고딕"/>
                <a:cs typeface="Calibri"/>
              </a:rPr>
              <a:t> = 282 까지를 예측.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467F63-067E-CEDE-CD48-2B4248860B8E}"/>
              </a:ext>
            </a:extLst>
          </p:cNvPr>
          <p:cNvSpPr/>
          <p:nvPr/>
        </p:nvSpPr>
        <p:spPr>
          <a:xfrm>
            <a:off x="2058459" y="4444999"/>
            <a:ext cx="1005417" cy="10054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>
                <a:ea typeface="맑은 고딕"/>
                <a:cs typeface="Calibri"/>
              </a:rPr>
              <a:t>X1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E3F7554-7D9E-567A-D329-7A7BAA6EEF31}"/>
              </a:ext>
            </a:extLst>
          </p:cNvPr>
          <p:cNvSpPr/>
          <p:nvPr/>
        </p:nvSpPr>
        <p:spPr>
          <a:xfrm>
            <a:off x="5296959" y="4444999"/>
            <a:ext cx="1005417" cy="10054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 dirty="0">
                <a:ea typeface="맑은 고딕"/>
                <a:cs typeface="Calibri"/>
              </a:rPr>
              <a:t>X252</a:t>
            </a:r>
            <a:endParaRPr lang="ko-KR" altLang="en-US" sz="2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548D719-5BF4-474A-C5BE-8416DC763862}"/>
              </a:ext>
            </a:extLst>
          </p:cNvPr>
          <p:cNvSpPr/>
          <p:nvPr/>
        </p:nvSpPr>
        <p:spPr>
          <a:xfrm>
            <a:off x="8535458" y="4444999"/>
            <a:ext cx="1005417" cy="10054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>
                <a:ea typeface="맑은 고딕"/>
                <a:cs typeface="Calibri"/>
              </a:rPr>
              <a:t>X282</a:t>
            </a:r>
            <a:endParaRPr lang="ko-KR" altLang="en-US" sz="2400" err="1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5AFC62B-70BF-D89C-5A7C-4518DF37C7B7}"/>
              </a:ext>
            </a:extLst>
          </p:cNvPr>
          <p:cNvSpPr/>
          <p:nvPr/>
        </p:nvSpPr>
        <p:spPr>
          <a:xfrm>
            <a:off x="3974042" y="4910666"/>
            <a:ext cx="95251" cy="952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65F12CF-C171-53B8-4B43-30EFCF84989E}"/>
              </a:ext>
            </a:extLst>
          </p:cNvPr>
          <p:cNvSpPr/>
          <p:nvPr/>
        </p:nvSpPr>
        <p:spPr>
          <a:xfrm>
            <a:off x="4196292" y="4910666"/>
            <a:ext cx="95251" cy="952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AEBD7BD-F7D3-E847-A179-09BC2A277B01}"/>
              </a:ext>
            </a:extLst>
          </p:cNvPr>
          <p:cNvSpPr/>
          <p:nvPr/>
        </p:nvSpPr>
        <p:spPr>
          <a:xfrm>
            <a:off x="4450292" y="4910666"/>
            <a:ext cx="95251" cy="952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FFEEDFD-FC68-813A-BE83-44EE4624A303}"/>
              </a:ext>
            </a:extLst>
          </p:cNvPr>
          <p:cNvSpPr/>
          <p:nvPr/>
        </p:nvSpPr>
        <p:spPr>
          <a:xfrm>
            <a:off x="7138459" y="4910665"/>
            <a:ext cx="95251" cy="952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61F573-48E2-8461-7777-0F536631364B}"/>
              </a:ext>
            </a:extLst>
          </p:cNvPr>
          <p:cNvSpPr/>
          <p:nvPr/>
        </p:nvSpPr>
        <p:spPr>
          <a:xfrm>
            <a:off x="7403042" y="4910665"/>
            <a:ext cx="95251" cy="952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4677B1C-E483-E3F4-8EE1-822B79A0789B}"/>
              </a:ext>
            </a:extLst>
          </p:cNvPr>
          <p:cNvSpPr/>
          <p:nvPr/>
        </p:nvSpPr>
        <p:spPr>
          <a:xfrm>
            <a:off x="7657042" y="4910665"/>
            <a:ext cx="95251" cy="952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막힌 원호 8">
            <a:extLst>
              <a:ext uri="{FF2B5EF4-FFF2-40B4-BE49-F238E27FC236}">
                <a16:creationId xmlns:a16="http://schemas.microsoft.com/office/drawing/2014/main" id="{C56B5955-4E21-631F-30F2-B06EEADFE15B}"/>
              </a:ext>
            </a:extLst>
          </p:cNvPr>
          <p:cNvSpPr/>
          <p:nvPr/>
        </p:nvSpPr>
        <p:spPr>
          <a:xfrm rot="10800000">
            <a:off x="2598207" y="4910667"/>
            <a:ext cx="3249084" cy="1100667"/>
          </a:xfrm>
          <a:prstGeom prst="blockArc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2D35A0-AA29-8DB5-BEC0-C351BB521F8C}"/>
              </a:ext>
            </a:extLst>
          </p:cNvPr>
          <p:cNvSpPr txBox="1"/>
          <p:nvPr/>
        </p:nvSpPr>
        <p:spPr>
          <a:xfrm>
            <a:off x="3288069" y="6074747"/>
            <a:ext cx="201472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b="1" err="1">
                <a:ea typeface="맑은 고딕"/>
                <a:cs typeface="Calibri"/>
              </a:rPr>
              <a:t>Lookback</a:t>
            </a:r>
            <a:r>
              <a:rPr lang="ko-KR" altLang="en-US" b="1">
                <a:ea typeface="맑은 고딕"/>
                <a:cs typeface="Calibri"/>
              </a:rPr>
              <a:t> = 252</a:t>
            </a:r>
          </a:p>
          <a:p>
            <a:r>
              <a:rPr lang="ko-KR" altLang="en-US" b="1">
                <a:ea typeface="맑은 고딕"/>
                <a:cs typeface="Calibri"/>
              </a:rPr>
              <a:t>과거 1년으로 학습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3D5753-A8FB-5DD2-9C97-FC42F6C90975}"/>
              </a:ext>
            </a:extLst>
          </p:cNvPr>
          <p:cNvSpPr txBox="1"/>
          <p:nvPr/>
        </p:nvSpPr>
        <p:spPr>
          <a:xfrm>
            <a:off x="7923568" y="2836246"/>
            <a:ext cx="2014728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b="1" err="1">
                <a:ea typeface="맑은 고딕"/>
                <a:cs typeface="Calibri"/>
              </a:rPr>
              <a:t>Forecast</a:t>
            </a:r>
            <a:r>
              <a:rPr lang="ko-KR" altLang="en-US" b="1">
                <a:ea typeface="맑은 고딕"/>
                <a:cs typeface="Calibri"/>
              </a:rPr>
              <a:t> = 30</a:t>
            </a:r>
          </a:p>
          <a:p>
            <a:r>
              <a:rPr lang="ko-KR" altLang="en-US" b="1">
                <a:ea typeface="맑은 고딕"/>
                <a:cs typeface="Calibri"/>
              </a:rPr>
              <a:t>현시점 기준 30시점 뒤까지 예측</a:t>
            </a:r>
          </a:p>
        </p:txBody>
      </p:sp>
      <p:sp>
        <p:nvSpPr>
          <p:cNvPr id="23" name="막힌 원호 22">
            <a:extLst>
              <a:ext uri="{FF2B5EF4-FFF2-40B4-BE49-F238E27FC236}">
                <a16:creationId xmlns:a16="http://schemas.microsoft.com/office/drawing/2014/main" id="{0A99947C-E796-490A-AA93-9594A4315273}"/>
              </a:ext>
            </a:extLst>
          </p:cNvPr>
          <p:cNvSpPr/>
          <p:nvPr/>
        </p:nvSpPr>
        <p:spPr>
          <a:xfrm>
            <a:off x="5783790" y="3894666"/>
            <a:ext cx="3249084" cy="1100667"/>
          </a:xfrm>
          <a:prstGeom prst="blockArc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화살표: 위쪽 23">
            <a:extLst>
              <a:ext uri="{FF2B5EF4-FFF2-40B4-BE49-F238E27FC236}">
                <a16:creationId xmlns:a16="http://schemas.microsoft.com/office/drawing/2014/main" id="{479C064F-8BED-44E7-A9E5-2F073FFE4942}"/>
              </a:ext>
            </a:extLst>
          </p:cNvPr>
          <p:cNvSpPr/>
          <p:nvPr/>
        </p:nvSpPr>
        <p:spPr>
          <a:xfrm rot="-1860000">
            <a:off x="6207125" y="5540375"/>
            <a:ext cx="762000" cy="814916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149B9F-201F-4B60-27BA-C27759CCF888}"/>
              </a:ext>
            </a:extLst>
          </p:cNvPr>
          <p:cNvSpPr txBox="1"/>
          <p:nvPr/>
        </p:nvSpPr>
        <p:spPr>
          <a:xfrm>
            <a:off x="7182735" y="6011246"/>
            <a:ext cx="380331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b="1">
                <a:ea typeface="맑은 고딕"/>
                <a:cs typeface="Calibri"/>
              </a:rPr>
              <a:t>주식시장의 경우 공휴일과 주말에 휴장 -&gt; 252를 1년으로 지정</a:t>
            </a:r>
          </a:p>
        </p:txBody>
      </p:sp>
    </p:spTree>
    <p:extLst>
      <p:ext uri="{BB962C8B-B14F-4D97-AF65-F5344CB8AC3E}">
        <p14:creationId xmlns:p14="http://schemas.microsoft.com/office/powerpoint/2010/main" val="105276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25"/>
    </mc:Choice>
    <mc:Fallback xmlns="">
      <p:transition spd="slow" advTm="802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6825" y="782642"/>
            <a:ext cx="13716191" cy="9131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0</a:t>
            </a:r>
            <a:r>
              <a:rPr lang="en-US" altLang="ko-KR" sz="5300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3</a:t>
            </a:r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. Prediction applied </a:t>
            </a:r>
            <a:r>
              <a:rPr lang="en-US" altLang="ko-KR" sz="5300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single model</a:t>
            </a:r>
            <a:endParaRPr lang="en-US" sz="5300">
              <a:latin typeface="Bebas Neue"/>
              <a:ea typeface="맑은 고딕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832186" y="1945433"/>
            <a:ext cx="341629" cy="6092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41148" y="644827"/>
            <a:ext cx="451556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rgbClr val="2D3136"/>
                </a:solidFill>
                <a:latin typeface="NanumSquare"/>
                <a:ea typeface="+mn-lt"/>
                <a:cs typeface="+mn-lt"/>
              </a:rPr>
              <a:t>Applying prediction dataset into the 'state' of agents</a:t>
            </a:r>
          </a:p>
          <a:p>
            <a:endParaRPr lang="en-US" altLang="ko-KR" sz="1200">
              <a:solidFill>
                <a:srgbClr val="2D3136"/>
              </a:solidFill>
              <a:ea typeface="Calibri"/>
              <a:cs typeface="Calibri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EF241ADB-8138-5200-5254-9D5A95A44FDE}"/>
              </a:ext>
            </a:extLst>
          </p:cNvPr>
          <p:cNvSpPr txBox="1"/>
          <p:nvPr/>
        </p:nvSpPr>
        <p:spPr>
          <a:xfrm>
            <a:off x="1249345" y="1850510"/>
            <a:ext cx="5401915" cy="4205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100">
                <a:solidFill>
                  <a:srgbClr val="2D3136"/>
                </a:solidFill>
                <a:latin typeface="Bebas Neue"/>
                <a:ea typeface="맑은 고딕"/>
              </a:rPr>
              <a:t>Prediction Result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621787-5170-F4A7-B40A-62B23BD0D351}"/>
              </a:ext>
            </a:extLst>
          </p:cNvPr>
          <p:cNvSpPr txBox="1"/>
          <p:nvPr/>
        </p:nvSpPr>
        <p:spPr>
          <a:xfrm>
            <a:off x="580249" y="3484437"/>
            <a:ext cx="3514097" cy="7848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500">
                <a:ea typeface="맑은 고딕"/>
                <a:cs typeface="Calibri"/>
              </a:rPr>
              <a:t>붉은색이 실제 종가, </a:t>
            </a:r>
            <a:r>
              <a:rPr lang="ko-KR" altLang="en-US" sz="1500" err="1">
                <a:ea typeface="맑은 고딕"/>
                <a:cs typeface="Calibri"/>
              </a:rPr>
              <a:t>prediction_n은</a:t>
            </a:r>
            <a:r>
              <a:rPr lang="ko-KR" altLang="en-US" sz="1500">
                <a:ea typeface="맑은 고딕"/>
                <a:cs typeface="Calibri"/>
              </a:rPr>
              <a:t> 해당 시점기준 과거 1년을 통해 학습한 예측모델이 </a:t>
            </a:r>
            <a:r>
              <a:rPr lang="ko-KR" altLang="en-US" sz="1500" b="1" err="1">
                <a:ea typeface="맑은 고딕"/>
                <a:cs typeface="Calibri"/>
              </a:rPr>
              <a:t>n시점</a:t>
            </a:r>
            <a:r>
              <a:rPr lang="ko-KR" altLang="en-US" sz="1500" b="1">
                <a:ea typeface="맑은 고딕"/>
                <a:cs typeface="Calibri"/>
              </a:rPr>
              <a:t> 뒤의 값을 예측한 값</a:t>
            </a:r>
            <a:r>
              <a:rPr lang="ko-KR" altLang="en-US" sz="1500">
                <a:ea typeface="맑은 고딕"/>
                <a:cs typeface="Calibri"/>
              </a:rPr>
              <a:t>.</a:t>
            </a:r>
          </a:p>
        </p:txBody>
      </p:sp>
      <p:pic>
        <p:nvPicPr>
          <p:cNvPr id="5" name="그림 8" descr="텍스트, 친필, 폰트, 스크린샷이(가) 표시된 사진&#10;&#10;자동 생성된 설명">
            <a:extLst>
              <a:ext uri="{FF2B5EF4-FFF2-40B4-BE49-F238E27FC236}">
                <a16:creationId xmlns:a16="http://schemas.microsoft.com/office/drawing/2014/main" id="{7DA67028-4419-15E2-955A-F6D473BCB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846" y="1777473"/>
            <a:ext cx="6489700" cy="447721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7C1AD03-46B7-9437-8504-0FFE639A6CD4}"/>
              </a:ext>
            </a:extLst>
          </p:cNvPr>
          <p:cNvSpPr/>
          <p:nvPr/>
        </p:nvSpPr>
        <p:spPr>
          <a:xfrm>
            <a:off x="8702013" y="1941824"/>
            <a:ext cx="44459" cy="40911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89A466-3F20-7877-C8D8-9F58EB1FA5E5}"/>
              </a:ext>
            </a:extLst>
          </p:cNvPr>
          <p:cNvSpPr txBox="1"/>
          <p:nvPr/>
        </p:nvSpPr>
        <p:spPr>
          <a:xfrm>
            <a:off x="580248" y="4472773"/>
            <a:ext cx="3514097" cy="7848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500" dirty="0">
                <a:ea typeface="맑은 고딕"/>
                <a:cs typeface="Calibri"/>
              </a:rPr>
              <a:t>예를 들어, 오른쪽 테두리친 </a:t>
            </a:r>
            <a:r>
              <a:rPr lang="ko-KR" altLang="en-US" sz="1500" dirty="0" err="1">
                <a:ea typeface="맑은 고딕"/>
                <a:cs typeface="Calibri"/>
              </a:rPr>
              <a:t>t</a:t>
            </a:r>
            <a:r>
              <a:rPr lang="ko-KR" altLang="en-US" sz="1500" dirty="0">
                <a:ea typeface="맑은 고딕"/>
                <a:cs typeface="Calibri"/>
              </a:rPr>
              <a:t> = 252 시점의 선에서 predictions_10은 262번째 시점을 예측한 값.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86DDF3-CE1D-6403-0010-380B7BBA5D5E}"/>
              </a:ext>
            </a:extLst>
          </p:cNvPr>
          <p:cNvSpPr txBox="1"/>
          <p:nvPr/>
        </p:nvSpPr>
        <p:spPr>
          <a:xfrm>
            <a:off x="580249" y="2156595"/>
            <a:ext cx="351409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sz="1500">
                <a:ea typeface="맑은 고딕"/>
                <a:cs typeface="Calibri"/>
              </a:rPr>
              <a:t>30일 치의 </a:t>
            </a:r>
            <a:r>
              <a:rPr lang="ko-KR" altLang="en-US" sz="1500" b="1">
                <a:ea typeface="맑은 고딕"/>
                <a:cs typeface="Calibri"/>
              </a:rPr>
              <a:t>모든 </a:t>
            </a:r>
            <a:r>
              <a:rPr lang="ko-KR" altLang="en-US" sz="1500" b="1" err="1">
                <a:ea typeface="맑은 고딕"/>
                <a:cs typeface="Calibri"/>
              </a:rPr>
              <a:t>prediction</a:t>
            </a:r>
            <a:r>
              <a:rPr lang="ko-KR" altLang="en-US" sz="1500" b="1">
                <a:ea typeface="맑은 고딕"/>
                <a:cs typeface="Calibri"/>
              </a:rPr>
              <a:t> 데이터를 주기에는 어려움</a:t>
            </a:r>
            <a:r>
              <a:rPr lang="ko-KR" altLang="en-US" sz="1500">
                <a:ea typeface="맑은 고딕"/>
                <a:cs typeface="Calibri"/>
              </a:rPr>
              <a:t>이 있음. </a:t>
            </a:r>
            <a:endParaRPr lang="ko-KR"/>
          </a:p>
          <a:p>
            <a:pPr marL="285750" indent="-285750">
              <a:buFont typeface="Wingdings"/>
              <a:buChar char="Ø"/>
            </a:pPr>
            <a:r>
              <a:rPr lang="ko-KR" altLang="en-US" sz="1500" b="1">
                <a:ea typeface="맑은 고딕"/>
                <a:cs typeface="Calibri"/>
              </a:rPr>
              <a:t>5, 10, 30</a:t>
            </a:r>
            <a:r>
              <a:rPr lang="ko-KR" altLang="en-US" sz="1500">
                <a:ea typeface="맑은 고딕"/>
                <a:cs typeface="Calibri"/>
              </a:rPr>
              <a:t> 시차 뒤의 </a:t>
            </a:r>
            <a:r>
              <a:rPr lang="ko-KR" altLang="en-US" sz="1500" err="1">
                <a:ea typeface="맑은 고딕"/>
                <a:cs typeface="Calibri"/>
              </a:rPr>
              <a:t>prediction만</a:t>
            </a:r>
            <a:r>
              <a:rPr lang="ko-KR" altLang="en-US" sz="1500">
                <a:ea typeface="맑은 고딕"/>
                <a:cs typeface="Calibri"/>
              </a:rPr>
              <a:t> 주기로 결정.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A53F8D-7CF9-ABBC-4553-D99E2E8EA423}"/>
              </a:ext>
            </a:extLst>
          </p:cNvPr>
          <p:cNvSpPr txBox="1"/>
          <p:nvPr/>
        </p:nvSpPr>
        <p:spPr>
          <a:xfrm>
            <a:off x="4521345" y="5644450"/>
            <a:ext cx="4177774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500" i="1">
                <a:ea typeface="맑은 고딕"/>
                <a:cs typeface="Calibri"/>
              </a:rPr>
              <a:t>이미지는 참조용으로 10, 20, 30으로 </a:t>
            </a:r>
            <a:r>
              <a:rPr lang="ko-KR" altLang="en-US" sz="1500" i="1" err="1">
                <a:ea typeface="맑은 고딕"/>
                <a:cs typeface="Calibri"/>
              </a:rPr>
              <a:t>plot하였음</a:t>
            </a:r>
            <a:r>
              <a:rPr lang="ko-KR" altLang="en-US" sz="1500" i="1">
                <a:ea typeface="맑은 고딕"/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553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25"/>
    </mc:Choice>
    <mc:Fallback xmlns="">
      <p:transition spd="slow" advTm="8025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6825" y="782642"/>
            <a:ext cx="13716191" cy="9131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0</a:t>
            </a:r>
            <a:r>
              <a:rPr lang="en-US" altLang="ko-KR" sz="5300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3</a:t>
            </a:r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. Prediction applied </a:t>
            </a:r>
            <a:r>
              <a:rPr lang="en-US" altLang="ko-KR" sz="5300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single model</a:t>
            </a:r>
            <a:endParaRPr lang="en-US" sz="5300">
              <a:latin typeface="Bebas Neue"/>
              <a:ea typeface="맑은 고딕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832186" y="1945433"/>
            <a:ext cx="341629" cy="6092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41148" y="644827"/>
            <a:ext cx="451556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rgbClr val="2D3136"/>
                </a:solidFill>
                <a:latin typeface="NanumSquare"/>
                <a:ea typeface="+mn-lt"/>
                <a:cs typeface="+mn-lt"/>
              </a:rPr>
              <a:t>Applying prediction dataset into the 'state' of agents</a:t>
            </a:r>
          </a:p>
          <a:p>
            <a:endParaRPr lang="en-US" altLang="ko-KR" sz="1200">
              <a:solidFill>
                <a:srgbClr val="2D3136"/>
              </a:solidFill>
              <a:ea typeface="Calibri"/>
              <a:cs typeface="Calibri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EF241ADB-8138-5200-5254-9D5A95A44FDE}"/>
              </a:ext>
            </a:extLst>
          </p:cNvPr>
          <p:cNvSpPr txBox="1"/>
          <p:nvPr/>
        </p:nvSpPr>
        <p:spPr>
          <a:xfrm>
            <a:off x="1249345" y="1850510"/>
            <a:ext cx="5401915" cy="4205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100">
                <a:solidFill>
                  <a:srgbClr val="2D3136"/>
                </a:solidFill>
                <a:latin typeface="Bebas Neue"/>
                <a:ea typeface="맑은 고딕"/>
              </a:rPr>
              <a:t>Applying into the </a:t>
            </a:r>
            <a:r>
              <a:rPr lang="en-US" altLang="ko-KR" sz="2100" err="1">
                <a:solidFill>
                  <a:srgbClr val="2D3136"/>
                </a:solidFill>
                <a:latin typeface="Bebas Neue"/>
                <a:ea typeface="맑은 고딕"/>
              </a:rPr>
              <a:t>finrl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5E1632-6D5A-8798-1FA1-88CF65174439}"/>
              </a:ext>
            </a:extLst>
          </p:cNvPr>
          <p:cNvSpPr txBox="1"/>
          <p:nvPr/>
        </p:nvSpPr>
        <p:spPr>
          <a:xfrm>
            <a:off x="1428757" y="2636527"/>
            <a:ext cx="8224303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>
                <a:ea typeface="맑은 고딕"/>
                <a:cs typeface="Calibri"/>
              </a:rPr>
              <a:t>강화학습에 입력되는 각 '</a:t>
            </a:r>
            <a:r>
              <a:rPr lang="ko-KR" altLang="en-US" err="1">
                <a:ea typeface="맑은 고딕"/>
                <a:cs typeface="Calibri"/>
              </a:rPr>
              <a:t>State'에</a:t>
            </a:r>
            <a:r>
              <a:rPr lang="ko-KR" altLang="en-US">
                <a:ea typeface="맑은 고딕"/>
                <a:cs typeface="Calibri"/>
              </a:rPr>
              <a:t> 5, 10, 30차시의 종가 예측 결과를 추가로 입력.</a:t>
            </a:r>
          </a:p>
          <a:p>
            <a:pPr marL="285750" indent="-285750">
              <a:buFont typeface="Wingdings"/>
              <a:buChar char="Ø"/>
            </a:pPr>
            <a:endParaRPr lang="ko-KR" altLang="en-US">
              <a:ea typeface="맑은 고딕"/>
              <a:cs typeface="Calibri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467F63-067E-CEDE-CD48-2B4248860B8E}"/>
              </a:ext>
            </a:extLst>
          </p:cNvPr>
          <p:cNvSpPr/>
          <p:nvPr/>
        </p:nvSpPr>
        <p:spPr>
          <a:xfrm>
            <a:off x="2058459" y="4444999"/>
            <a:ext cx="1005417" cy="10054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ea typeface="맑은 고딕"/>
                <a:cs typeface="Calibri"/>
              </a:rPr>
              <a:t>S1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E3F7554-7D9E-567A-D329-7A7BAA6EEF31}"/>
              </a:ext>
            </a:extLst>
          </p:cNvPr>
          <p:cNvSpPr/>
          <p:nvPr/>
        </p:nvSpPr>
        <p:spPr>
          <a:xfrm>
            <a:off x="5296959" y="4444999"/>
            <a:ext cx="1005417" cy="10054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 b="1" err="1">
                <a:ea typeface="맑은 고딕"/>
                <a:cs typeface="Calibri"/>
              </a:rPr>
              <a:t>St</a:t>
            </a:r>
            <a:endParaRPr lang="ko-KR" altLang="en-US" sz="2400" b="1" err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BA1A480-A60C-E4F9-BA4F-F840035077D5}"/>
              </a:ext>
            </a:extLst>
          </p:cNvPr>
          <p:cNvSpPr/>
          <p:nvPr/>
        </p:nvSpPr>
        <p:spPr>
          <a:xfrm>
            <a:off x="6916208" y="4444999"/>
            <a:ext cx="1005417" cy="10054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 b="1">
                <a:ea typeface="맑은 고딕"/>
                <a:cs typeface="Calibri"/>
              </a:rPr>
              <a:t>Sn-1</a:t>
            </a:r>
            <a:endParaRPr lang="ko-KR" altLang="en-US" sz="2400" b="1" err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3B372D5-D523-8BBC-B99D-7167D52A0DF5}"/>
              </a:ext>
            </a:extLst>
          </p:cNvPr>
          <p:cNvSpPr/>
          <p:nvPr/>
        </p:nvSpPr>
        <p:spPr>
          <a:xfrm>
            <a:off x="3677709" y="4444999"/>
            <a:ext cx="1005417" cy="10054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 b="1">
                <a:ea typeface="맑은 고딕"/>
                <a:cs typeface="Calibri"/>
              </a:rPr>
              <a:t>S2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548D719-5BF4-474A-C5BE-8416DC763862}"/>
              </a:ext>
            </a:extLst>
          </p:cNvPr>
          <p:cNvSpPr/>
          <p:nvPr/>
        </p:nvSpPr>
        <p:spPr>
          <a:xfrm>
            <a:off x="8535458" y="4444999"/>
            <a:ext cx="1005417" cy="10054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 b="1" err="1">
                <a:ea typeface="맑은 고딕"/>
                <a:cs typeface="Calibri"/>
              </a:rPr>
              <a:t>Sn</a:t>
            </a:r>
            <a:endParaRPr lang="ko-KR" altLang="en-US" sz="2400" b="1" err="1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5AFC62B-70BF-D89C-5A7C-4518DF37C7B7}"/>
              </a:ext>
            </a:extLst>
          </p:cNvPr>
          <p:cNvSpPr/>
          <p:nvPr/>
        </p:nvSpPr>
        <p:spPr>
          <a:xfrm>
            <a:off x="4661959" y="4910666"/>
            <a:ext cx="95251" cy="952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65F12CF-C171-53B8-4B43-30EFCF84989E}"/>
              </a:ext>
            </a:extLst>
          </p:cNvPr>
          <p:cNvSpPr/>
          <p:nvPr/>
        </p:nvSpPr>
        <p:spPr>
          <a:xfrm>
            <a:off x="4926542" y="4910666"/>
            <a:ext cx="95251" cy="952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AEBD7BD-F7D3-E847-A179-09BC2A277B01}"/>
              </a:ext>
            </a:extLst>
          </p:cNvPr>
          <p:cNvSpPr/>
          <p:nvPr/>
        </p:nvSpPr>
        <p:spPr>
          <a:xfrm>
            <a:off x="5180542" y="4910666"/>
            <a:ext cx="95251" cy="952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FFEEDFD-FC68-813A-BE83-44EE4624A303}"/>
              </a:ext>
            </a:extLst>
          </p:cNvPr>
          <p:cNvSpPr/>
          <p:nvPr/>
        </p:nvSpPr>
        <p:spPr>
          <a:xfrm>
            <a:off x="6281209" y="4910665"/>
            <a:ext cx="95251" cy="952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61F573-48E2-8461-7777-0F536631364B}"/>
              </a:ext>
            </a:extLst>
          </p:cNvPr>
          <p:cNvSpPr/>
          <p:nvPr/>
        </p:nvSpPr>
        <p:spPr>
          <a:xfrm>
            <a:off x="6545792" y="4910665"/>
            <a:ext cx="95251" cy="952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4677B1C-E483-E3F4-8EE1-822B79A0789B}"/>
              </a:ext>
            </a:extLst>
          </p:cNvPr>
          <p:cNvSpPr/>
          <p:nvPr/>
        </p:nvSpPr>
        <p:spPr>
          <a:xfrm>
            <a:off x="6799792" y="4910665"/>
            <a:ext cx="95251" cy="952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86519EED-AE2B-184F-5089-AACB684212FF}"/>
              </a:ext>
            </a:extLst>
          </p:cNvPr>
          <p:cNvSpPr/>
          <p:nvPr/>
        </p:nvSpPr>
        <p:spPr>
          <a:xfrm rot="-1620000">
            <a:off x="2127564" y="4036336"/>
            <a:ext cx="211247" cy="377227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A2D02B29-2552-F709-A3A8-C6118D7C2DAD}"/>
              </a:ext>
            </a:extLst>
          </p:cNvPr>
          <p:cNvSpPr/>
          <p:nvPr/>
        </p:nvSpPr>
        <p:spPr>
          <a:xfrm>
            <a:off x="2451979" y="4036336"/>
            <a:ext cx="211247" cy="377227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7F8D0FF8-BBDE-112F-E149-6A7EEECB3EA1}"/>
              </a:ext>
            </a:extLst>
          </p:cNvPr>
          <p:cNvSpPr/>
          <p:nvPr/>
        </p:nvSpPr>
        <p:spPr>
          <a:xfrm rot="1800000">
            <a:off x="2783939" y="4036336"/>
            <a:ext cx="211247" cy="377227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CBE3B48-1B73-BB10-5FEE-8EADCD470431}"/>
              </a:ext>
            </a:extLst>
          </p:cNvPr>
          <p:cNvSpPr/>
          <p:nvPr/>
        </p:nvSpPr>
        <p:spPr>
          <a:xfrm>
            <a:off x="1757881" y="3628930"/>
            <a:ext cx="437584" cy="33196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Malgun Gothic"/>
                <a:ea typeface="Malgun Gothic"/>
                <a:cs typeface="Calibri"/>
              </a:rPr>
              <a:t>p6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2F038F9-5104-8F0D-83C9-C41B7AD43E03}"/>
              </a:ext>
            </a:extLst>
          </p:cNvPr>
          <p:cNvSpPr/>
          <p:nvPr/>
        </p:nvSpPr>
        <p:spPr>
          <a:xfrm>
            <a:off x="2327495" y="3628930"/>
            <a:ext cx="437584" cy="33196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Malgun Gothic"/>
                <a:ea typeface="Malgun Gothic"/>
                <a:cs typeface="Calibri"/>
              </a:rPr>
              <a:t>p11</a:t>
            </a:r>
            <a:endParaRPr lang="ko-KR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D435636-B30A-7C4F-B68E-4FC877A02E5B}"/>
              </a:ext>
            </a:extLst>
          </p:cNvPr>
          <p:cNvSpPr/>
          <p:nvPr/>
        </p:nvSpPr>
        <p:spPr>
          <a:xfrm>
            <a:off x="2897109" y="3628930"/>
            <a:ext cx="437584" cy="33196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Malgun Gothic"/>
                <a:ea typeface="Malgun Gothic"/>
              </a:rPr>
              <a:t>p31</a:t>
            </a: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D4793774-602B-3E41-7F4E-0549C543A73D}"/>
              </a:ext>
            </a:extLst>
          </p:cNvPr>
          <p:cNvSpPr/>
          <p:nvPr/>
        </p:nvSpPr>
        <p:spPr>
          <a:xfrm rot="-1620000">
            <a:off x="5409445" y="4036336"/>
            <a:ext cx="211247" cy="377227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72284FED-BF9E-1135-DA54-72BDFC18613F}"/>
              </a:ext>
            </a:extLst>
          </p:cNvPr>
          <p:cNvSpPr/>
          <p:nvPr/>
        </p:nvSpPr>
        <p:spPr>
          <a:xfrm>
            <a:off x="5733860" y="4036336"/>
            <a:ext cx="211247" cy="377227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9B5282AA-27EB-9ED6-A7B5-E54D40BBFAEB}"/>
              </a:ext>
            </a:extLst>
          </p:cNvPr>
          <p:cNvSpPr/>
          <p:nvPr/>
        </p:nvSpPr>
        <p:spPr>
          <a:xfrm rot="1800000">
            <a:off x="6065820" y="4036336"/>
            <a:ext cx="211247" cy="377227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C3EDF0E6-D7B7-4ED0-118A-6C092201D3DA}"/>
              </a:ext>
            </a:extLst>
          </p:cNvPr>
          <p:cNvSpPr/>
          <p:nvPr/>
        </p:nvSpPr>
        <p:spPr>
          <a:xfrm>
            <a:off x="4793988" y="3515763"/>
            <a:ext cx="630546" cy="4602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Malgun Gothic"/>
                <a:ea typeface="Malgun Gothic"/>
                <a:cs typeface="Calibri"/>
              </a:rPr>
              <a:t>Pt+5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D6C629D-0F41-1805-D469-B71A5EE575D7}"/>
              </a:ext>
            </a:extLst>
          </p:cNvPr>
          <p:cNvSpPr/>
          <p:nvPr/>
        </p:nvSpPr>
        <p:spPr>
          <a:xfrm>
            <a:off x="5545203" y="3515763"/>
            <a:ext cx="630545" cy="4602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Malgun Gothic"/>
                <a:ea typeface="Malgun Gothic"/>
                <a:cs typeface="Calibri"/>
              </a:rPr>
              <a:t>Pt+10</a:t>
            </a:r>
            <a:endParaRPr lang="ko-KR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22ACA26-5EC0-7FE6-664E-881AF914ADF7}"/>
              </a:ext>
            </a:extLst>
          </p:cNvPr>
          <p:cNvSpPr/>
          <p:nvPr/>
        </p:nvSpPr>
        <p:spPr>
          <a:xfrm>
            <a:off x="6278489" y="3515763"/>
            <a:ext cx="603652" cy="4602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Malgun Gothic"/>
                <a:ea typeface="Malgun Gothic"/>
              </a:rPr>
              <a:t>Pt+30</a:t>
            </a:r>
          </a:p>
        </p:txBody>
      </p:sp>
      <p:sp>
        <p:nvSpPr>
          <p:cNvPr id="43" name="화살표: 아래쪽 42">
            <a:extLst>
              <a:ext uri="{FF2B5EF4-FFF2-40B4-BE49-F238E27FC236}">
                <a16:creationId xmlns:a16="http://schemas.microsoft.com/office/drawing/2014/main" id="{AC2FE651-F4A3-CA75-75C4-8F76FB0C16C0}"/>
              </a:ext>
            </a:extLst>
          </p:cNvPr>
          <p:cNvSpPr/>
          <p:nvPr/>
        </p:nvSpPr>
        <p:spPr>
          <a:xfrm rot="-1620000">
            <a:off x="8653603" y="4006158"/>
            <a:ext cx="211247" cy="377227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아래쪽 43">
            <a:extLst>
              <a:ext uri="{FF2B5EF4-FFF2-40B4-BE49-F238E27FC236}">
                <a16:creationId xmlns:a16="http://schemas.microsoft.com/office/drawing/2014/main" id="{2183DBEB-5376-742E-B309-DE7FE309FAF3}"/>
              </a:ext>
            </a:extLst>
          </p:cNvPr>
          <p:cNvSpPr/>
          <p:nvPr/>
        </p:nvSpPr>
        <p:spPr>
          <a:xfrm>
            <a:off x="8978018" y="4006158"/>
            <a:ext cx="211247" cy="377227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화살표: 아래쪽 44">
            <a:extLst>
              <a:ext uri="{FF2B5EF4-FFF2-40B4-BE49-F238E27FC236}">
                <a16:creationId xmlns:a16="http://schemas.microsoft.com/office/drawing/2014/main" id="{34C106D8-8A08-E969-5C6A-1286C623601D}"/>
              </a:ext>
            </a:extLst>
          </p:cNvPr>
          <p:cNvSpPr/>
          <p:nvPr/>
        </p:nvSpPr>
        <p:spPr>
          <a:xfrm rot="1800000">
            <a:off x="9309978" y="4006158"/>
            <a:ext cx="211247" cy="377227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787F2D9B-2DB0-A057-4494-5E8D32A9A7BF}"/>
              </a:ext>
            </a:extLst>
          </p:cNvPr>
          <p:cNvSpPr/>
          <p:nvPr/>
        </p:nvSpPr>
        <p:spPr>
          <a:xfrm>
            <a:off x="7828140" y="3470495"/>
            <a:ext cx="800875" cy="4602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Malgun Gothic"/>
                <a:ea typeface="Malgun Gothic"/>
                <a:cs typeface="Calibri"/>
              </a:rPr>
              <a:t>Pn+5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0B550D2E-A429-4220-0E20-05D6ED0542E2}"/>
              </a:ext>
            </a:extLst>
          </p:cNvPr>
          <p:cNvSpPr/>
          <p:nvPr/>
        </p:nvSpPr>
        <p:spPr>
          <a:xfrm>
            <a:off x="8756342" y="3470495"/>
            <a:ext cx="684334" cy="4602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Malgun Gothic"/>
                <a:ea typeface="Malgun Gothic"/>
                <a:cs typeface="Calibri"/>
              </a:rPr>
              <a:t>Pn+10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AB907EAB-03E1-07E6-30E8-25E9DBCA7E7F}"/>
              </a:ext>
            </a:extLst>
          </p:cNvPr>
          <p:cNvSpPr/>
          <p:nvPr/>
        </p:nvSpPr>
        <p:spPr>
          <a:xfrm>
            <a:off x="9541109" y="3470495"/>
            <a:ext cx="675369" cy="4602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Malgun Gothic"/>
                <a:ea typeface="Malgun Gothic"/>
              </a:rPr>
              <a:t>Pn+30</a:t>
            </a:r>
          </a:p>
        </p:txBody>
      </p:sp>
    </p:spTree>
    <p:extLst>
      <p:ext uri="{BB962C8B-B14F-4D97-AF65-F5344CB8AC3E}">
        <p14:creationId xmlns:p14="http://schemas.microsoft.com/office/powerpoint/2010/main" val="97741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25"/>
    </mc:Choice>
    <mc:Fallback xmlns="">
      <p:transition spd="slow" advTm="8025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6825" y="782642"/>
            <a:ext cx="13716191" cy="9131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0</a:t>
            </a:r>
            <a:r>
              <a:rPr lang="en-US" altLang="ko-KR" sz="5300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3</a:t>
            </a:r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. Prediction applied </a:t>
            </a:r>
            <a:r>
              <a:rPr lang="en-US" altLang="ko-KR" sz="5300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single model</a:t>
            </a:r>
            <a:endParaRPr lang="en-US" sz="5300">
              <a:latin typeface="Bebas Neue"/>
              <a:ea typeface="맑은 고딕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832186" y="1945433"/>
            <a:ext cx="341629" cy="6092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41148" y="644827"/>
            <a:ext cx="451556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rgbClr val="2D3136"/>
                </a:solidFill>
                <a:latin typeface="NanumSquare"/>
                <a:ea typeface="+mn-lt"/>
                <a:cs typeface="+mn-lt"/>
              </a:rPr>
              <a:t>Applying prediction dataset into the 'state' of agents</a:t>
            </a:r>
          </a:p>
          <a:p>
            <a:endParaRPr lang="en-US" altLang="ko-KR" sz="1200">
              <a:solidFill>
                <a:srgbClr val="2D3136"/>
              </a:solidFill>
              <a:ea typeface="Calibri"/>
              <a:cs typeface="Calibri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EF241ADB-8138-5200-5254-9D5A95A44FDE}"/>
              </a:ext>
            </a:extLst>
          </p:cNvPr>
          <p:cNvSpPr txBox="1"/>
          <p:nvPr/>
        </p:nvSpPr>
        <p:spPr>
          <a:xfrm>
            <a:off x="1249345" y="1850510"/>
            <a:ext cx="5401915" cy="4205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100">
                <a:solidFill>
                  <a:srgbClr val="2D3136"/>
                </a:solidFill>
                <a:latin typeface="Bebas Neue"/>
                <a:ea typeface="맑은 고딕"/>
              </a:rPr>
              <a:t>Applying into the </a:t>
            </a:r>
            <a:r>
              <a:rPr lang="en-US" altLang="ko-KR" sz="2100" err="1">
                <a:solidFill>
                  <a:srgbClr val="2D3136"/>
                </a:solidFill>
                <a:latin typeface="Bebas Neue"/>
                <a:ea typeface="맑은 고딕"/>
              </a:rPr>
              <a:t>finrl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5E1632-6D5A-8798-1FA1-88CF65174439}"/>
              </a:ext>
            </a:extLst>
          </p:cNvPr>
          <p:cNvSpPr txBox="1"/>
          <p:nvPr/>
        </p:nvSpPr>
        <p:spPr>
          <a:xfrm>
            <a:off x="1177745" y="2242079"/>
            <a:ext cx="982861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ea typeface="맑은 고딕"/>
                <a:cs typeface="Calibri"/>
              </a:rPr>
              <a:t>최고 성능을 </a:t>
            </a:r>
            <a:r>
              <a:rPr lang="ko-KR" altLang="en-US" dirty="0" err="1">
                <a:ea typeface="맑은 고딕"/>
                <a:cs typeface="Calibri"/>
              </a:rPr>
              <a:t>얻고자함이</a:t>
            </a:r>
            <a:r>
              <a:rPr lang="ko-KR" altLang="en-US" dirty="0">
                <a:ea typeface="맑은 고딕"/>
                <a:cs typeface="Calibri"/>
              </a:rPr>
              <a:t> 아닌, </a:t>
            </a:r>
            <a:r>
              <a:rPr lang="ko-KR" altLang="en-US" dirty="0" err="1">
                <a:ea typeface="맑은 고딕"/>
                <a:cs typeface="Calibri"/>
              </a:rPr>
              <a:t>Prediction</a:t>
            </a:r>
            <a:r>
              <a:rPr lang="ko-KR" altLang="en-US" dirty="0">
                <a:ea typeface="맑은 고딕"/>
                <a:cs typeface="Calibri"/>
              </a:rPr>
              <a:t> 데이터 추가가 성능향상에 영향을 </a:t>
            </a:r>
            <a:endParaRPr lang="ko-KR" dirty="0">
              <a:ea typeface="맑은 고딕" panose="020B0503020000020004" pitchFamily="34" charset="-127"/>
              <a:cs typeface="Calibri"/>
            </a:endParaRPr>
          </a:p>
          <a:p>
            <a:r>
              <a:rPr lang="ko-KR" altLang="en-US" dirty="0" err="1">
                <a:ea typeface="맑은 고딕"/>
                <a:cs typeface="Calibri"/>
              </a:rPr>
              <a:t>주느냐를</a:t>
            </a:r>
            <a:r>
              <a:rPr lang="ko-KR" altLang="en-US" dirty="0">
                <a:ea typeface="맑은 고딕"/>
                <a:cs typeface="Calibri"/>
              </a:rPr>
              <a:t> 분석하기 </a:t>
            </a:r>
            <a:r>
              <a:rPr lang="ko-KR" altLang="en-US" dirty="0" err="1">
                <a:ea typeface="맑은 고딕"/>
                <a:cs typeface="Calibri"/>
              </a:rPr>
              <a:t>위함이므로</a:t>
            </a:r>
            <a:r>
              <a:rPr lang="ko-KR" altLang="en-US" dirty="0">
                <a:ea typeface="맑은 고딕"/>
                <a:cs typeface="Calibri"/>
              </a:rPr>
              <a:t>, </a:t>
            </a:r>
            <a:r>
              <a:rPr lang="ko-KR" altLang="en-US" dirty="0" err="1">
                <a:ea typeface="맑은 고딕"/>
                <a:cs typeface="Calibri"/>
              </a:rPr>
              <a:t>FinRL</a:t>
            </a:r>
            <a:r>
              <a:rPr lang="ko-KR" altLang="en-US" dirty="0">
                <a:ea typeface="맑은 고딕"/>
                <a:cs typeface="Calibri"/>
              </a:rPr>
              <a:t>, SB3 에서 제공하는 A2C 모델만을 이용해서 실험을 진행.</a:t>
            </a:r>
          </a:p>
          <a:p>
            <a:r>
              <a:rPr lang="ko-KR" altLang="en-US" dirty="0">
                <a:ea typeface="맑은 고딕"/>
                <a:cs typeface="Calibri"/>
              </a:rPr>
              <a:t>노란색 그림은 일반 다우존스 지수. </a:t>
            </a:r>
            <a:r>
              <a:rPr lang="ko-KR" altLang="en-US" b="1" dirty="0">
                <a:ea typeface="맑은 고딕"/>
                <a:cs typeface="Calibri"/>
              </a:rPr>
              <a:t>A2C를 이용한 거래가 훨씬 효과적인 성능을 보여줌</a:t>
            </a:r>
            <a:r>
              <a:rPr lang="ko-KR" altLang="en-US" dirty="0">
                <a:ea typeface="맑은 고딕"/>
                <a:cs typeface="Calibri"/>
              </a:rPr>
              <a:t>.</a:t>
            </a:r>
          </a:p>
        </p:txBody>
      </p:sp>
      <p:pic>
        <p:nvPicPr>
          <p:cNvPr id="5" name="그림 7" descr="텍스트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849175C3-60E0-29A4-5C6A-B308EE5FD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235" y="3169720"/>
            <a:ext cx="9395011" cy="3548630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FF751B06-7710-8A01-97C5-A53A6D545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9624" y="3107391"/>
            <a:ext cx="27432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40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25"/>
    </mc:Choice>
    <mc:Fallback xmlns="">
      <p:transition spd="slow" advTm="8025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6825" y="782642"/>
            <a:ext cx="13716191" cy="9131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0</a:t>
            </a:r>
            <a:r>
              <a:rPr lang="en-US" altLang="ko-KR" sz="5300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3</a:t>
            </a:r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. Prediction applied </a:t>
            </a:r>
            <a:r>
              <a:rPr lang="en-US" altLang="ko-KR" sz="5300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single model</a:t>
            </a:r>
            <a:endParaRPr lang="en-US" sz="5300">
              <a:latin typeface="Bebas Neue"/>
              <a:ea typeface="맑은 고딕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832186" y="1945433"/>
            <a:ext cx="341629" cy="6092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41148" y="644827"/>
            <a:ext cx="451556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rgbClr val="2D3136"/>
                </a:solidFill>
                <a:latin typeface="NanumSquare"/>
                <a:ea typeface="+mn-lt"/>
                <a:cs typeface="+mn-lt"/>
              </a:rPr>
              <a:t>Applying prediction dataset into the 'state' of agents</a:t>
            </a:r>
          </a:p>
          <a:p>
            <a:endParaRPr lang="en-US" altLang="ko-KR" sz="1200">
              <a:solidFill>
                <a:srgbClr val="2D3136"/>
              </a:solidFill>
              <a:ea typeface="Calibri"/>
              <a:cs typeface="Calibri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EF241ADB-8138-5200-5254-9D5A95A44FDE}"/>
              </a:ext>
            </a:extLst>
          </p:cNvPr>
          <p:cNvSpPr txBox="1"/>
          <p:nvPr/>
        </p:nvSpPr>
        <p:spPr>
          <a:xfrm>
            <a:off x="1249345" y="1850510"/>
            <a:ext cx="5401915" cy="4205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100">
                <a:solidFill>
                  <a:srgbClr val="2D3136"/>
                </a:solidFill>
                <a:latin typeface="Bebas Neue"/>
                <a:ea typeface="맑은 고딕"/>
              </a:rPr>
              <a:t>Applying into the </a:t>
            </a:r>
            <a:r>
              <a:rPr lang="en-US" altLang="ko-KR" sz="2100" err="1">
                <a:solidFill>
                  <a:srgbClr val="2D3136"/>
                </a:solidFill>
                <a:latin typeface="Bebas Neue"/>
                <a:ea typeface="맑은 고딕"/>
              </a:rPr>
              <a:t>finrl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5E1632-6D5A-8798-1FA1-88CF65174439}"/>
              </a:ext>
            </a:extLst>
          </p:cNvPr>
          <p:cNvSpPr txBox="1"/>
          <p:nvPr/>
        </p:nvSpPr>
        <p:spPr>
          <a:xfrm>
            <a:off x="1168781" y="2242079"/>
            <a:ext cx="1024995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>
                <a:ea typeface="맑은 고딕"/>
                <a:cs typeface="Calibri"/>
              </a:rPr>
              <a:t>결과 비교 각각 동일조건에서 </a:t>
            </a:r>
            <a:r>
              <a:rPr lang="ko-KR" altLang="en-US" b="1" err="1">
                <a:ea typeface="맑은 고딕"/>
                <a:cs typeface="Calibri"/>
              </a:rPr>
              <a:t>Prediction</a:t>
            </a:r>
            <a:r>
              <a:rPr lang="ko-KR" altLang="en-US" b="1">
                <a:ea typeface="맑은 고딕"/>
                <a:cs typeface="Calibri"/>
              </a:rPr>
              <a:t> </a:t>
            </a:r>
            <a:r>
              <a:rPr lang="ko-KR" altLang="en-US" b="1" err="1">
                <a:ea typeface="맑은 고딕"/>
                <a:cs typeface="Calibri"/>
              </a:rPr>
              <a:t>Data를</a:t>
            </a:r>
            <a:r>
              <a:rPr lang="ko-KR" altLang="en-US" b="1">
                <a:ea typeface="맑은 고딕"/>
                <a:cs typeface="Calibri"/>
              </a:rPr>
              <a:t> 추가한 경우</a:t>
            </a:r>
            <a:r>
              <a:rPr lang="ko-KR" altLang="en-US">
                <a:ea typeface="맑은 고딕"/>
                <a:cs typeface="Calibri"/>
              </a:rPr>
              <a:t>, </a:t>
            </a:r>
            <a:r>
              <a:rPr lang="ko-KR" altLang="en-US" b="1">
                <a:ea typeface="맑은 고딕"/>
                <a:cs typeface="Calibri"/>
              </a:rPr>
              <a:t>추가하지 않은 경우</a:t>
            </a:r>
            <a:r>
              <a:rPr lang="ko-KR" altLang="en-US">
                <a:ea typeface="맑은 고딕"/>
                <a:cs typeface="Calibri"/>
              </a:rPr>
              <a:t>를 비교. (10회반복)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995FC82-FD1E-9F2A-78FF-8BC8C47F260E}"/>
              </a:ext>
            </a:extLst>
          </p:cNvPr>
          <p:cNvSpPr/>
          <p:nvPr/>
        </p:nvSpPr>
        <p:spPr>
          <a:xfrm>
            <a:off x="3048001" y="2779059"/>
            <a:ext cx="2214281" cy="878541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>
                <a:ea typeface="맑은 고딕"/>
                <a:cs typeface="Calibri"/>
              </a:rPr>
              <a:t>With </a:t>
            </a:r>
            <a:r>
              <a:rPr lang="ko-KR" altLang="en-US" b="1" err="1">
                <a:ea typeface="맑은 고딕"/>
                <a:cs typeface="Calibri"/>
              </a:rPr>
              <a:t>Prediction</a:t>
            </a:r>
            <a:endParaRPr lang="ko-KR" altLang="en-US" b="1">
              <a:ea typeface="맑은 고딕"/>
              <a:cs typeface="Calibri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570E54F-95BF-DDBE-6D17-3EA56C466CA9}"/>
              </a:ext>
            </a:extLst>
          </p:cNvPr>
          <p:cNvSpPr/>
          <p:nvPr/>
        </p:nvSpPr>
        <p:spPr>
          <a:xfrm>
            <a:off x="6938682" y="2770094"/>
            <a:ext cx="2438400" cy="878541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 err="1">
                <a:ea typeface="맑은 고딕"/>
                <a:cs typeface="Calibri"/>
              </a:rPr>
              <a:t>Without</a:t>
            </a:r>
            <a:r>
              <a:rPr lang="ko-KR" altLang="en-US" b="1">
                <a:ea typeface="맑은 고딕"/>
                <a:cs typeface="Calibri"/>
              </a:rPr>
              <a:t> </a:t>
            </a:r>
            <a:r>
              <a:rPr lang="ko-KR" altLang="en-US" b="1" err="1">
                <a:ea typeface="맑은 고딕"/>
                <a:cs typeface="Calibri"/>
              </a:rPr>
              <a:t>Prediction</a:t>
            </a:r>
            <a:endParaRPr lang="ko-KR" altLang="en-US" b="1">
              <a:ea typeface="맑은 고딕"/>
              <a:cs typeface="Calibri"/>
            </a:endParaRPr>
          </a:p>
        </p:txBody>
      </p:sp>
      <p:pic>
        <p:nvPicPr>
          <p:cNvPr id="14" name="그림 14">
            <a:extLst>
              <a:ext uri="{FF2B5EF4-FFF2-40B4-BE49-F238E27FC236}">
                <a16:creationId xmlns:a16="http://schemas.microsoft.com/office/drawing/2014/main" id="{18EDFF58-EA82-9809-CB95-2C8AFEFEE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961" y="3733520"/>
            <a:ext cx="2210360" cy="654983"/>
          </a:xfrm>
          <a:prstGeom prst="rect">
            <a:avLst/>
          </a:prstGeom>
        </p:spPr>
      </p:pic>
      <p:pic>
        <p:nvPicPr>
          <p:cNvPr id="15" name="그림 1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95BA7AA-1AD1-3C8E-8309-305B8619B7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488" y="2749643"/>
            <a:ext cx="1077445" cy="3788148"/>
          </a:xfrm>
          <a:prstGeom prst="rect">
            <a:avLst/>
          </a:prstGeom>
        </p:spPr>
      </p:pic>
      <p:pic>
        <p:nvPicPr>
          <p:cNvPr id="16" name="그림 16">
            <a:extLst>
              <a:ext uri="{FF2B5EF4-FFF2-40B4-BE49-F238E27FC236}">
                <a16:creationId xmlns:a16="http://schemas.microsoft.com/office/drawing/2014/main" id="{B1A3872B-D9C6-6834-E4AC-89475B0E84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8403" y="3702424"/>
            <a:ext cx="2438960" cy="663388"/>
          </a:xfrm>
          <a:prstGeom prst="rect">
            <a:avLst/>
          </a:prstGeom>
        </p:spPr>
      </p:pic>
      <p:pic>
        <p:nvPicPr>
          <p:cNvPr id="17" name="그림 1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7927CDE-989A-FF94-0A6A-E2500DD28E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7912" y="2765892"/>
            <a:ext cx="1163730" cy="3791510"/>
          </a:xfrm>
          <a:prstGeom prst="rect">
            <a:avLst/>
          </a:prstGeom>
        </p:spPr>
      </p:pic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8345930C-25BF-B4B3-9B98-AE318CBF5FD0}"/>
              </a:ext>
            </a:extLst>
          </p:cNvPr>
          <p:cNvSpPr/>
          <p:nvPr/>
        </p:nvSpPr>
        <p:spPr>
          <a:xfrm>
            <a:off x="5764305" y="3083858"/>
            <a:ext cx="708211" cy="762000"/>
          </a:xfrm>
          <a:prstGeom prst="chevron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48FB59FC-A42E-7978-4F04-3896DEE04E92}"/>
              </a:ext>
            </a:extLst>
          </p:cNvPr>
          <p:cNvSpPr txBox="1"/>
          <p:nvPr/>
        </p:nvSpPr>
        <p:spPr>
          <a:xfrm>
            <a:off x="3003177" y="4613973"/>
            <a:ext cx="617489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err="1">
                <a:ea typeface="맑은 고딕"/>
                <a:cs typeface="Calibri"/>
              </a:rPr>
              <a:t>예측값</a:t>
            </a:r>
            <a:r>
              <a:rPr lang="ko-KR" altLang="en-US">
                <a:ea typeface="맑은 고딕"/>
                <a:cs typeface="Calibri"/>
              </a:rPr>
              <a:t> 이용한 경우의 결과가 우수하게 드러남. </a:t>
            </a:r>
            <a:endParaRPr lang="ko-KR"/>
          </a:p>
          <a:p>
            <a:pPr algn="ctr"/>
            <a:r>
              <a:rPr lang="ko-KR" altLang="en-US">
                <a:ea typeface="맑은 고딕"/>
                <a:cs typeface="Calibri"/>
              </a:rPr>
              <a:t>장이 좋지 않았음에도, 꽤나 높은 평균 수익률을 보여주었다.</a:t>
            </a:r>
          </a:p>
        </p:txBody>
      </p:sp>
    </p:spTree>
    <p:extLst>
      <p:ext uri="{BB962C8B-B14F-4D97-AF65-F5344CB8AC3E}">
        <p14:creationId xmlns:p14="http://schemas.microsoft.com/office/powerpoint/2010/main" val="255479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25"/>
    </mc:Choice>
    <mc:Fallback xmlns="">
      <p:transition spd="slow" advTm="8025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2186" y="1945433"/>
            <a:ext cx="341629" cy="6092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sp>
        <p:nvSpPr>
          <p:cNvPr id="8" name="Object 6">
            <a:extLst>
              <a:ext uri="{FF2B5EF4-FFF2-40B4-BE49-F238E27FC236}">
                <a16:creationId xmlns:a16="http://schemas.microsoft.com/office/drawing/2014/main" id="{C8229FA7-1ED9-B1C1-C7F4-3BE151E6D216}"/>
              </a:ext>
            </a:extLst>
          </p:cNvPr>
          <p:cNvSpPr txBox="1"/>
          <p:nvPr/>
        </p:nvSpPr>
        <p:spPr>
          <a:xfrm>
            <a:off x="842481" y="646018"/>
            <a:ext cx="3452532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>
                <a:solidFill>
                  <a:srgbClr val="2D3136"/>
                </a:solidFill>
                <a:ea typeface="Calibri"/>
                <a:cs typeface="Calibri"/>
              </a:rPr>
              <a:t>Hard Vote the model with 'highest' </a:t>
            </a:r>
            <a:r>
              <a:rPr lang="en-US" altLang="ko-KR" sz="1200" err="1">
                <a:solidFill>
                  <a:srgbClr val="2D3136"/>
                </a:solidFill>
                <a:ea typeface="Calibri"/>
                <a:cs typeface="Calibri"/>
              </a:rPr>
              <a:t>sharpe</a:t>
            </a:r>
            <a:r>
              <a:rPr lang="en-US" altLang="ko-KR" sz="1200">
                <a:solidFill>
                  <a:srgbClr val="2D3136"/>
                </a:solidFill>
                <a:ea typeface="Calibri"/>
                <a:cs typeface="Calibri"/>
              </a:rPr>
              <a:t> ratio</a:t>
            </a: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B67A53A6-97DF-587F-F9B0-EEE08FAD2150}"/>
              </a:ext>
            </a:extLst>
          </p:cNvPr>
          <p:cNvSpPr txBox="1"/>
          <p:nvPr/>
        </p:nvSpPr>
        <p:spPr>
          <a:xfrm>
            <a:off x="1249345" y="1850510"/>
            <a:ext cx="5401915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10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맑은 고딕"/>
              </a:rPr>
              <a:t>Problem Definition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6EA39F-9B0D-080B-A9DD-F8390842B42F}"/>
              </a:ext>
            </a:extLst>
          </p:cNvPr>
          <p:cNvSpPr txBox="1"/>
          <p:nvPr/>
        </p:nvSpPr>
        <p:spPr>
          <a:xfrm>
            <a:off x="843320" y="2338831"/>
            <a:ext cx="9274454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>
                <a:ea typeface="+mn-lt"/>
                <a:cs typeface="+mn-lt"/>
              </a:rPr>
              <a:t>구간별로 최대 </a:t>
            </a:r>
            <a:r>
              <a:rPr lang="ko-KR" altLang="en-US" err="1">
                <a:ea typeface="+mn-lt"/>
                <a:cs typeface="+mn-lt"/>
              </a:rPr>
              <a:t>Reward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ko-KR" altLang="en-US" err="1">
                <a:ea typeface="+mn-lt"/>
                <a:cs typeface="+mn-lt"/>
              </a:rPr>
              <a:t>를</a:t>
            </a:r>
            <a:r>
              <a:rPr lang="ko-KR" altLang="en-US">
                <a:ea typeface="+mn-lt"/>
                <a:cs typeface="+mn-lt"/>
              </a:rPr>
              <a:t> 내는 </a:t>
            </a:r>
            <a:r>
              <a:rPr lang="ko-KR" altLang="en-US" err="1">
                <a:ea typeface="+mn-lt"/>
                <a:cs typeface="+mn-lt"/>
              </a:rPr>
              <a:t>model이</a:t>
            </a:r>
            <a:r>
              <a:rPr lang="ko-KR" altLang="en-US">
                <a:ea typeface="+mn-lt"/>
                <a:cs typeface="+mn-lt"/>
              </a:rPr>
              <a:t> 다름. </a:t>
            </a:r>
            <a:endParaRPr lang="ko-KR" altLang="en-US">
              <a:ea typeface="맑은 고딕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>
                <a:ea typeface="+mn-lt"/>
                <a:cs typeface="+mn-lt"/>
              </a:rPr>
              <a:t>단일 모델의 </a:t>
            </a:r>
            <a:r>
              <a:rPr lang="ko-KR" altLang="en-US" err="1">
                <a:ea typeface="+mn-lt"/>
                <a:cs typeface="+mn-lt"/>
              </a:rPr>
              <a:t>Reward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ko-KR" altLang="en-US" err="1">
                <a:ea typeface="+mn-lt"/>
                <a:cs typeface="+mn-lt"/>
              </a:rPr>
              <a:t>Volatility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ko-KR" altLang="en-US" err="1">
                <a:ea typeface="+mn-lt"/>
                <a:cs typeface="+mn-lt"/>
              </a:rPr>
              <a:t>high</a:t>
            </a:r>
            <a:r>
              <a:rPr lang="ko-KR" altLang="en-US">
                <a:ea typeface="+mn-lt"/>
                <a:cs typeface="+mn-lt"/>
              </a:rPr>
              <a:t>. </a:t>
            </a:r>
            <a:br>
              <a:rPr lang="ko-KR" altLang="en-US">
                <a:ea typeface="+mn-lt"/>
                <a:cs typeface="+mn-lt"/>
              </a:rPr>
            </a:br>
            <a:endParaRPr lang="ko-KR" altLang="en-US">
              <a:ea typeface="맑은 고딕"/>
              <a:cs typeface="+mn-lt"/>
            </a:endParaRPr>
          </a:p>
          <a:p>
            <a:pPr marL="285750" indent="-285750">
              <a:buFont typeface="Wingdings"/>
              <a:buChar char="Ø"/>
            </a:pPr>
            <a:r>
              <a:rPr lang="ko-KR" altLang="en-US" b="1">
                <a:ea typeface="맑은 고딕"/>
                <a:cs typeface="Calibri"/>
              </a:rPr>
              <a:t>구간별로 </a:t>
            </a:r>
            <a:r>
              <a:rPr lang="ko-KR" altLang="en-US" b="1" err="1">
                <a:ea typeface="맑은 고딕"/>
                <a:cs typeface="Calibri"/>
              </a:rPr>
              <a:t>highest</a:t>
            </a:r>
            <a:r>
              <a:rPr lang="ko-KR" altLang="en-US" b="1">
                <a:ea typeface="맑은 고딕"/>
                <a:cs typeface="Calibri"/>
              </a:rPr>
              <a:t> </a:t>
            </a:r>
            <a:r>
              <a:rPr lang="ko-KR" altLang="en-US" b="1" err="1">
                <a:ea typeface="맑은 고딕"/>
                <a:cs typeface="Calibri"/>
              </a:rPr>
              <a:t>reward</a:t>
            </a:r>
            <a:r>
              <a:rPr lang="ko-KR" altLang="en-US" b="1">
                <a:ea typeface="맑은 고딕"/>
                <a:cs typeface="Calibri"/>
              </a:rPr>
              <a:t> </a:t>
            </a:r>
            <a:r>
              <a:rPr lang="ko-KR" altLang="en-US" b="1" err="1">
                <a:ea typeface="맑은 고딕"/>
                <a:cs typeface="Calibri"/>
              </a:rPr>
              <a:t>model</a:t>
            </a:r>
            <a:r>
              <a:rPr lang="ko-KR" altLang="en-US">
                <a:ea typeface="맑은 고딕"/>
                <a:cs typeface="Calibri"/>
              </a:rPr>
              <a:t> 을 선택하면, 단일 모델 대비 </a:t>
            </a:r>
            <a:r>
              <a:rPr lang="ko-KR" altLang="en-US" err="1">
                <a:ea typeface="맑은 고딕"/>
                <a:cs typeface="Calibri"/>
              </a:rPr>
              <a:t>reward</a:t>
            </a:r>
            <a:r>
              <a:rPr lang="ko-KR" altLang="en-US">
                <a:ea typeface="맑은 고딕"/>
                <a:cs typeface="Calibri"/>
              </a:rPr>
              <a:t> 가 개선되지 않을까 ?</a:t>
            </a:r>
          </a:p>
          <a:p>
            <a:pPr marL="285750" indent="-285750">
              <a:buFont typeface="Wingdings"/>
              <a:buChar char="Ø"/>
            </a:pPr>
            <a:r>
              <a:rPr lang="ko-KR" altLang="en-US" err="1">
                <a:ea typeface="맑은 고딕"/>
                <a:cs typeface="Calibri"/>
              </a:rPr>
              <a:t>High</a:t>
            </a:r>
            <a:r>
              <a:rPr lang="ko-KR" altLang="en-US">
                <a:ea typeface="맑은 고딕"/>
                <a:cs typeface="Calibri"/>
              </a:rPr>
              <a:t> </a:t>
            </a:r>
            <a:r>
              <a:rPr lang="ko-KR" altLang="en-US" err="1">
                <a:ea typeface="맑은 고딕"/>
                <a:cs typeface="Calibri"/>
              </a:rPr>
              <a:t>Volatility에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b="1" err="1">
                <a:ea typeface="맑은 고딕"/>
                <a:cs typeface="Calibri"/>
              </a:rPr>
              <a:t>Penalty</a:t>
            </a:r>
            <a:r>
              <a:rPr lang="ko-KR" altLang="en-US" err="1">
                <a:ea typeface="맑은 고딕"/>
                <a:cs typeface="Calibri"/>
              </a:rPr>
              <a:t>를</a:t>
            </a:r>
            <a:r>
              <a:rPr lang="ko-KR" altLang="en-US">
                <a:ea typeface="맑은 고딕"/>
                <a:cs typeface="Calibri"/>
              </a:rPr>
              <a:t> 부여할 순 없을까 ?</a:t>
            </a:r>
            <a:br>
              <a:rPr lang="ko-KR" altLang="en-US">
                <a:ea typeface="맑은 고딕"/>
                <a:cs typeface="Calibri"/>
              </a:rPr>
            </a:br>
            <a:endParaRPr lang="ko-KR" altLang="en-US">
              <a:ea typeface="맑은 고딕"/>
              <a:cs typeface="Calibri"/>
            </a:endParaRP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3A8A7ED3-2B79-2080-5E55-886CE8855C42}"/>
              </a:ext>
            </a:extLst>
          </p:cNvPr>
          <p:cNvSpPr txBox="1"/>
          <p:nvPr/>
        </p:nvSpPr>
        <p:spPr>
          <a:xfrm>
            <a:off x="738213" y="926078"/>
            <a:ext cx="13716191" cy="9131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04. Ensemble with </a:t>
            </a:r>
            <a:r>
              <a:rPr lang="en-US" altLang="ko-KR" sz="5300" err="1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sharpe</a:t>
            </a:r>
            <a:r>
              <a:rPr lang="en-US" altLang="ko-KR" sz="5300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 ratio</a:t>
            </a:r>
            <a:endParaRPr lang="en-US" sz="5300">
              <a:latin typeface="Bebas Neue"/>
              <a:ea typeface="맑은 고딕"/>
            </a:endParaRPr>
          </a:p>
        </p:txBody>
      </p:sp>
      <p:pic>
        <p:nvPicPr>
          <p:cNvPr id="15" name="그림 15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B69DC33B-D6A5-BB07-D49D-27F8B5AA6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650" y="3936210"/>
            <a:ext cx="7515225" cy="291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87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29"/>
    </mc:Choice>
    <mc:Fallback xmlns="">
      <p:transition spd="slow" advTm="7529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2186" y="1945433"/>
            <a:ext cx="341629" cy="6092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sp>
        <p:nvSpPr>
          <p:cNvPr id="8" name="Object 6">
            <a:extLst>
              <a:ext uri="{FF2B5EF4-FFF2-40B4-BE49-F238E27FC236}">
                <a16:creationId xmlns:a16="http://schemas.microsoft.com/office/drawing/2014/main" id="{C8229FA7-1ED9-B1C1-C7F4-3BE151E6D216}"/>
              </a:ext>
            </a:extLst>
          </p:cNvPr>
          <p:cNvSpPr txBox="1"/>
          <p:nvPr/>
        </p:nvSpPr>
        <p:spPr>
          <a:xfrm>
            <a:off x="842481" y="646018"/>
            <a:ext cx="3452532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>
                <a:solidFill>
                  <a:srgbClr val="2D3136"/>
                </a:solidFill>
                <a:ea typeface="Calibri"/>
                <a:cs typeface="Calibri"/>
              </a:rPr>
              <a:t>Hard Vote the model with 'highest' </a:t>
            </a:r>
            <a:r>
              <a:rPr lang="en-US" altLang="ko-KR" sz="1200" err="1">
                <a:solidFill>
                  <a:srgbClr val="2D3136"/>
                </a:solidFill>
                <a:ea typeface="Calibri"/>
                <a:cs typeface="Calibri"/>
              </a:rPr>
              <a:t>sharpe</a:t>
            </a:r>
            <a:r>
              <a:rPr lang="en-US" altLang="ko-KR" sz="1200">
                <a:solidFill>
                  <a:srgbClr val="2D3136"/>
                </a:solidFill>
                <a:ea typeface="Calibri"/>
                <a:cs typeface="Calibri"/>
              </a:rPr>
              <a:t> ratio</a:t>
            </a: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B67A53A6-97DF-587F-F9B0-EEE08FAD2150}"/>
              </a:ext>
            </a:extLst>
          </p:cNvPr>
          <p:cNvSpPr txBox="1"/>
          <p:nvPr/>
        </p:nvSpPr>
        <p:spPr>
          <a:xfrm>
            <a:off x="1249345" y="1850510"/>
            <a:ext cx="5401915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10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맑은 고딕"/>
              </a:rPr>
              <a:t>Solution : Ensemble with </a:t>
            </a:r>
            <a:r>
              <a:rPr lang="en-US" altLang="ko-KR" sz="2100" err="1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맑은 고딕"/>
              </a:rPr>
              <a:t>sharpe</a:t>
            </a:r>
            <a:r>
              <a:rPr lang="en-US" altLang="ko-KR" sz="210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맑은 고딕"/>
              </a:rPr>
              <a:t> ratio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6EA39F-9B0D-080B-A9DD-F8390842B42F}"/>
              </a:ext>
            </a:extLst>
          </p:cNvPr>
          <p:cNvSpPr txBox="1"/>
          <p:nvPr/>
        </p:nvSpPr>
        <p:spPr>
          <a:xfrm>
            <a:off x="843320" y="2338831"/>
            <a:ext cx="10972075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>
                <a:ea typeface="+mn-lt"/>
                <a:cs typeface="+mn-lt"/>
              </a:rPr>
              <a:t>구간별로 최대 </a:t>
            </a:r>
            <a:r>
              <a:rPr lang="ko-KR" altLang="en-US" err="1">
                <a:ea typeface="+mn-lt"/>
                <a:cs typeface="+mn-lt"/>
              </a:rPr>
              <a:t>Reward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ko-KR" altLang="en-US" err="1">
                <a:ea typeface="+mn-lt"/>
                <a:cs typeface="+mn-lt"/>
              </a:rPr>
              <a:t>를</a:t>
            </a:r>
            <a:r>
              <a:rPr lang="ko-KR" altLang="en-US">
                <a:ea typeface="+mn-lt"/>
                <a:cs typeface="+mn-lt"/>
              </a:rPr>
              <a:t> 내는 </a:t>
            </a:r>
            <a:r>
              <a:rPr lang="ko-KR" altLang="en-US" err="1">
                <a:ea typeface="+mn-lt"/>
                <a:cs typeface="+mn-lt"/>
              </a:rPr>
              <a:t>model이</a:t>
            </a:r>
            <a:r>
              <a:rPr lang="ko-KR" altLang="en-US">
                <a:ea typeface="+mn-lt"/>
                <a:cs typeface="+mn-lt"/>
              </a:rPr>
              <a:t> 다름. </a:t>
            </a:r>
            <a:endParaRPr lang="ko-KR" altLang="en-US">
              <a:ea typeface="맑은 고딕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>
                <a:ea typeface="+mn-lt"/>
                <a:cs typeface="+mn-lt"/>
              </a:rPr>
              <a:t>단일 모델의 </a:t>
            </a:r>
            <a:r>
              <a:rPr lang="ko-KR" altLang="en-US" err="1">
                <a:ea typeface="+mn-lt"/>
                <a:cs typeface="+mn-lt"/>
              </a:rPr>
              <a:t>Reward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ko-KR" altLang="en-US" err="1">
                <a:ea typeface="+mn-lt"/>
                <a:cs typeface="+mn-lt"/>
              </a:rPr>
              <a:t>Volatility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ko-KR" altLang="en-US" err="1">
                <a:ea typeface="+mn-lt"/>
                <a:cs typeface="+mn-lt"/>
              </a:rPr>
              <a:t>high</a:t>
            </a:r>
            <a:r>
              <a:rPr lang="ko-KR" altLang="en-US">
                <a:ea typeface="+mn-lt"/>
                <a:cs typeface="+mn-lt"/>
              </a:rPr>
              <a:t>. </a:t>
            </a:r>
            <a:br>
              <a:rPr lang="ko-KR" altLang="en-US">
                <a:ea typeface="+mn-lt"/>
                <a:cs typeface="+mn-lt"/>
              </a:rPr>
            </a:br>
            <a:endParaRPr lang="ko-KR" altLang="en-US">
              <a:ea typeface="맑은 고딕"/>
              <a:cs typeface="+mn-lt"/>
            </a:endParaRPr>
          </a:p>
          <a:p>
            <a:pPr marL="285750" indent="-285750">
              <a:buFont typeface="Wingdings"/>
              <a:buChar char="Ø"/>
            </a:pPr>
            <a:r>
              <a:rPr lang="ko-KR" altLang="en-US" b="1">
                <a:ea typeface="맑은 고딕"/>
                <a:cs typeface="Calibri"/>
              </a:rPr>
              <a:t>구간별로 </a:t>
            </a:r>
            <a:r>
              <a:rPr lang="ko-KR" altLang="en-US" b="1" err="1">
                <a:ea typeface="맑은 고딕"/>
                <a:cs typeface="Calibri"/>
              </a:rPr>
              <a:t>highest</a:t>
            </a:r>
            <a:r>
              <a:rPr lang="ko-KR" altLang="en-US" b="1">
                <a:ea typeface="맑은 고딕"/>
                <a:cs typeface="Calibri"/>
              </a:rPr>
              <a:t> </a:t>
            </a:r>
            <a:r>
              <a:rPr lang="ko-KR" altLang="en-US" b="1" err="1">
                <a:ea typeface="맑은 고딕"/>
                <a:cs typeface="Calibri"/>
              </a:rPr>
              <a:t>reward</a:t>
            </a:r>
            <a:r>
              <a:rPr lang="ko-KR" altLang="en-US" b="1">
                <a:ea typeface="맑은 고딕"/>
                <a:cs typeface="Calibri"/>
              </a:rPr>
              <a:t> </a:t>
            </a:r>
            <a:r>
              <a:rPr lang="ko-KR" altLang="en-US" b="1" err="1">
                <a:ea typeface="맑은 고딕"/>
                <a:cs typeface="Calibri"/>
              </a:rPr>
              <a:t>model</a:t>
            </a:r>
            <a:r>
              <a:rPr lang="ko-KR" altLang="en-US">
                <a:ea typeface="맑은 고딕"/>
                <a:cs typeface="Calibri"/>
              </a:rPr>
              <a:t> 을 </a:t>
            </a:r>
            <a:r>
              <a:rPr lang="ko-KR" altLang="en-US" b="1" err="1">
                <a:ea typeface="맑은 고딕"/>
                <a:cs typeface="Calibri"/>
              </a:rPr>
              <a:t>hard</a:t>
            </a:r>
            <a:r>
              <a:rPr lang="ko-KR" altLang="en-US" b="1">
                <a:ea typeface="맑은 고딕"/>
                <a:cs typeface="Calibri"/>
              </a:rPr>
              <a:t> </a:t>
            </a:r>
            <a:r>
              <a:rPr lang="ko-KR" altLang="en-US" b="1" err="1">
                <a:ea typeface="맑은 고딕"/>
                <a:cs typeface="Calibri"/>
              </a:rPr>
              <a:t>vote</a:t>
            </a:r>
            <a:r>
              <a:rPr lang="ko-KR" altLang="en-US" b="1">
                <a:ea typeface="맑은 고딕"/>
                <a:cs typeface="Calibri"/>
              </a:rPr>
              <a:t>. </a:t>
            </a:r>
            <a:endParaRPr lang="ko-KR" altLang="en-US">
              <a:ea typeface="맑은 고딕"/>
              <a:cs typeface="Calibri"/>
            </a:endParaRPr>
          </a:p>
          <a:p>
            <a:pPr marL="285750" indent="-285750">
              <a:buFont typeface="Wingdings"/>
              <a:buChar char="Ø"/>
            </a:pPr>
            <a:r>
              <a:rPr lang="ko-KR" altLang="en-US">
                <a:ea typeface="맑은 고딕"/>
                <a:cs typeface="Calibri"/>
              </a:rPr>
              <a:t>안정적 장기투자 관점에서 </a:t>
            </a:r>
            <a:r>
              <a:rPr lang="ko-KR" altLang="en-US" err="1">
                <a:ea typeface="맑은 고딕"/>
                <a:cs typeface="Calibri"/>
              </a:rPr>
              <a:t>return</a:t>
            </a:r>
            <a:r>
              <a:rPr lang="ko-KR" altLang="en-US">
                <a:ea typeface="맑은 고딕"/>
                <a:cs typeface="Calibri"/>
              </a:rPr>
              <a:t> </a:t>
            </a:r>
            <a:r>
              <a:rPr lang="ko-KR" altLang="en-US" err="1">
                <a:ea typeface="맑은 고딕"/>
                <a:cs typeface="Calibri"/>
              </a:rPr>
              <a:t>volatility에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b="1" err="1">
                <a:ea typeface="맑은 고딕"/>
                <a:cs typeface="Calibri"/>
              </a:rPr>
              <a:t>Penalty</a:t>
            </a:r>
            <a:r>
              <a:rPr lang="ko-KR" altLang="en-US" b="1">
                <a:ea typeface="맑은 고딕"/>
                <a:cs typeface="Calibri"/>
              </a:rPr>
              <a:t>. </a:t>
            </a:r>
            <a:r>
              <a:rPr lang="ko-KR" altLang="en-US">
                <a:ea typeface="맑은 고딕"/>
                <a:cs typeface="Calibri"/>
              </a:rPr>
              <a:t>수익의 급격한 변동을 방지. </a:t>
            </a:r>
            <a:r>
              <a:rPr lang="ko-KR" altLang="en-US" b="1" err="1">
                <a:ea typeface="맑은 고딕"/>
                <a:cs typeface="Calibri"/>
              </a:rPr>
              <a:t>Risk를</a:t>
            </a:r>
            <a:r>
              <a:rPr lang="ko-KR" altLang="en-US" b="1">
                <a:ea typeface="맑은 고딕"/>
                <a:cs typeface="Calibri"/>
              </a:rPr>
              <a:t> 낮추는 전략</a:t>
            </a:r>
            <a:r>
              <a:rPr lang="ko-KR" altLang="en-US">
                <a:ea typeface="맑은 고딕"/>
                <a:cs typeface="Calibri"/>
              </a:rPr>
              <a:t>.</a:t>
            </a:r>
          </a:p>
        </p:txBody>
      </p:sp>
      <p:pic>
        <p:nvPicPr>
          <p:cNvPr id="2" name="그림 2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BB9AE4EC-2098-447D-225A-2F50D166E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533" y="5235735"/>
            <a:ext cx="3487236" cy="1175072"/>
          </a:xfrm>
          <a:prstGeom prst="rect">
            <a:avLst/>
          </a:prstGeom>
        </p:spPr>
      </p:pic>
      <p:pic>
        <p:nvPicPr>
          <p:cNvPr id="3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DDF4560-6B9E-7BB8-E73B-37E6613A2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331" y="4163268"/>
            <a:ext cx="6534150" cy="2247900"/>
          </a:xfrm>
          <a:prstGeom prst="rect">
            <a:avLst/>
          </a:prstGeom>
        </p:spPr>
      </p:pic>
      <p:pic>
        <p:nvPicPr>
          <p:cNvPr id="5" name="그림 5" descr="폰트, 도표, 상징, 화이트이(가) 표시된 사진&#10;&#10;자동 생성된 설명">
            <a:extLst>
              <a:ext uri="{FF2B5EF4-FFF2-40B4-BE49-F238E27FC236}">
                <a16:creationId xmlns:a16="http://schemas.microsoft.com/office/drawing/2014/main" id="{667FAF47-03CE-CAB8-41D5-6606BA6093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1855" y="3937682"/>
            <a:ext cx="2543175" cy="1123950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87B2A1F1-CE3B-3005-7567-9CAD87C6E939}"/>
              </a:ext>
            </a:extLst>
          </p:cNvPr>
          <p:cNvSpPr txBox="1"/>
          <p:nvPr/>
        </p:nvSpPr>
        <p:spPr>
          <a:xfrm>
            <a:off x="738213" y="926078"/>
            <a:ext cx="13716191" cy="9131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04. Ensemble with </a:t>
            </a:r>
            <a:r>
              <a:rPr lang="en-US" altLang="ko-KR" sz="5300" err="1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sharpe</a:t>
            </a:r>
            <a:r>
              <a:rPr lang="en-US" altLang="ko-KR" sz="5300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 ratio</a:t>
            </a:r>
            <a:endParaRPr lang="en-US" sz="5300">
              <a:latin typeface="Bebas Neue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6845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29"/>
    </mc:Choice>
    <mc:Fallback xmlns="">
      <p:transition spd="slow" advTm="752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6828" y="782644"/>
            <a:ext cx="2876613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34">
                <a:solidFill>
                  <a:srgbClr val="2D3136"/>
                </a:solidFill>
                <a:latin typeface="Bebas Neue" pitchFamily="34" charset="0"/>
                <a:cs typeface="Bebas Neue" pitchFamily="34" charset="0"/>
              </a:rPr>
              <a:t>CONTENT</a:t>
            </a:r>
            <a:endParaRPr lang="en-US" sz="1200"/>
          </a:p>
        </p:txBody>
      </p:sp>
      <p:sp>
        <p:nvSpPr>
          <p:cNvPr id="3" name="Object 3"/>
          <p:cNvSpPr txBox="1"/>
          <p:nvPr/>
        </p:nvSpPr>
        <p:spPr>
          <a:xfrm>
            <a:off x="1576992" y="2240677"/>
            <a:ext cx="710980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>
                <a:solidFill>
                  <a:srgbClr val="2D3136"/>
                </a:solidFill>
                <a:latin typeface="NanumSquare ExtraBold"/>
                <a:cs typeface="NanumSquare ExtraBold" pitchFamily="34" charset="0"/>
              </a:rPr>
              <a:t>01. </a:t>
            </a:r>
            <a:r>
              <a:rPr lang="en-US" sz="2000" b="1" err="1">
                <a:solidFill>
                  <a:srgbClr val="2D3136"/>
                </a:solidFill>
                <a:latin typeface="NanumSquare ExtraBold"/>
                <a:cs typeface="NanumSquare ExtraBold" pitchFamily="34" charset="0"/>
              </a:rPr>
              <a:t>FinRL</a:t>
            </a:r>
            <a:r>
              <a:rPr lang="en-US" sz="2000" b="1">
                <a:solidFill>
                  <a:srgbClr val="2D3136"/>
                </a:solidFill>
                <a:latin typeface="NanumSquare ExtraBold"/>
                <a:cs typeface="NanumSquare ExtraBold" pitchFamily="34" charset="0"/>
              </a:rPr>
              <a:t> and Reinforcement Learning</a:t>
            </a:r>
            <a:endParaRPr lang="en-US" sz="2000" b="1">
              <a:solidFill>
                <a:srgbClr val="2D3136"/>
              </a:solidFill>
              <a:latin typeface="NanumSquare ExtraBold"/>
              <a:ea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80072" y="2588619"/>
            <a:ext cx="507728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>
                <a:solidFill>
                  <a:srgbClr val="2D3136"/>
                </a:solidFill>
                <a:latin typeface="NanumSquare"/>
                <a:ea typeface="맑은 고딕"/>
              </a:rPr>
              <a:t>Brief review of </a:t>
            </a:r>
            <a:r>
              <a:rPr lang="en-US" altLang="ko-KR" sz="1200" err="1">
                <a:solidFill>
                  <a:srgbClr val="2D3136"/>
                </a:solidFill>
                <a:latin typeface="NanumSquare"/>
                <a:ea typeface="맑은 고딕"/>
              </a:rPr>
              <a:t>FinRL</a:t>
            </a:r>
            <a:r>
              <a:rPr lang="en-US" altLang="ko-KR" sz="1200">
                <a:solidFill>
                  <a:srgbClr val="2D3136"/>
                </a:solidFill>
                <a:latin typeface="NanumSquare"/>
                <a:ea typeface="맑은 고딕"/>
              </a:rPr>
              <a:t> and Reinforcement Learning</a:t>
            </a:r>
            <a:endParaRPr lang="ko-KR"/>
          </a:p>
        </p:txBody>
      </p:sp>
      <p:grpSp>
        <p:nvGrpSpPr>
          <p:cNvPr id="1001" name="그룹 1001"/>
          <p:cNvGrpSpPr/>
          <p:nvPr/>
        </p:nvGrpSpPr>
        <p:grpSpPr>
          <a:xfrm>
            <a:off x="832186" y="1945433"/>
            <a:ext cx="341629" cy="60920"/>
            <a:chOff x="1248279" y="2918150"/>
            <a:chExt cx="512444" cy="9138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576992" y="4315161"/>
            <a:ext cx="512860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>
                <a:solidFill>
                  <a:srgbClr val="2D3136"/>
                </a:solidFill>
                <a:latin typeface="NanumSquare ExtraBold"/>
                <a:cs typeface="NanumSquare ExtraBold" pitchFamily="34" charset="0"/>
              </a:rPr>
              <a:t>03. Prediction Applied Single Model</a:t>
            </a:r>
          </a:p>
          <a:p>
            <a:endParaRPr lang="en-US" sz="2000">
              <a:solidFill>
                <a:srgbClr val="2D3136"/>
              </a:solidFill>
              <a:latin typeface="NanumSquare ExtraBold"/>
              <a:ea typeface="맑은 고딕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80074" y="4603850"/>
            <a:ext cx="429793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rgbClr val="2D3136"/>
                </a:solidFill>
                <a:latin typeface="NanumSquare"/>
                <a:ea typeface="맑은 고딕"/>
              </a:rPr>
              <a:t>Applying prediction dataset into the 'state' of agents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69379" y="581542"/>
            <a:ext cx="209952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00">
                <a:solidFill>
                  <a:srgbClr val="2D3136"/>
                </a:solidFill>
                <a:latin typeface="NanumSquare" pitchFamily="34" charset="0"/>
                <a:cs typeface="NanumSquare" pitchFamily="34" charset="0"/>
              </a:rPr>
              <a:t>PRESENTATION</a:t>
            </a:r>
            <a:endParaRPr lang="en-US" sz="1200"/>
          </a:p>
        </p:txBody>
      </p:sp>
      <p:sp>
        <p:nvSpPr>
          <p:cNvPr id="18" name="Object 18"/>
          <p:cNvSpPr txBox="1"/>
          <p:nvPr/>
        </p:nvSpPr>
        <p:spPr>
          <a:xfrm>
            <a:off x="1576992" y="3277919"/>
            <a:ext cx="610437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>
                <a:solidFill>
                  <a:srgbClr val="2D3136"/>
                </a:solidFill>
                <a:latin typeface="NanumSquare ExtraBold"/>
                <a:cs typeface="NanumSquare ExtraBold" pitchFamily="34" charset="0"/>
              </a:rPr>
              <a:t>02. </a:t>
            </a:r>
            <a:r>
              <a:rPr lang="en-US" sz="2000" b="1" err="1">
                <a:solidFill>
                  <a:srgbClr val="2D3136"/>
                </a:solidFill>
                <a:latin typeface="NanumSquare ExtraBold"/>
                <a:cs typeface="NanumSquare ExtraBold" pitchFamily="34" charset="0"/>
              </a:rPr>
              <a:t>DLinear</a:t>
            </a:r>
            <a:r>
              <a:rPr lang="en-US" sz="2000" b="1">
                <a:solidFill>
                  <a:srgbClr val="2D3136"/>
                </a:solidFill>
                <a:latin typeface="NanumSquare ExtraBold"/>
                <a:cs typeface="NanumSquare ExtraBold" pitchFamily="34" charset="0"/>
              </a:rPr>
              <a:t> Prediction</a:t>
            </a:r>
          </a:p>
          <a:p>
            <a:endParaRPr lang="en-US" sz="2000">
              <a:solidFill>
                <a:srgbClr val="2D3136"/>
              </a:solidFill>
              <a:latin typeface="NanumSquare ExtraBold"/>
              <a:ea typeface="맑은 고딕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80073" y="3596234"/>
            <a:ext cx="5585966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rgbClr val="2D3136"/>
                </a:solidFill>
                <a:latin typeface="NanumSquare"/>
                <a:ea typeface="맑은 고딕"/>
              </a:rPr>
              <a:t>Explanation of </a:t>
            </a:r>
            <a:r>
              <a:rPr lang="en-US" sz="1200" err="1">
                <a:solidFill>
                  <a:srgbClr val="2D3136"/>
                </a:solidFill>
                <a:latin typeface="NanumSquare"/>
                <a:ea typeface="맑은 고딕"/>
              </a:rPr>
              <a:t>DLinear</a:t>
            </a:r>
            <a:r>
              <a:rPr lang="en-US" sz="1200">
                <a:solidFill>
                  <a:srgbClr val="2D3136"/>
                </a:solidFill>
                <a:latin typeface="NanumSquare"/>
                <a:ea typeface="맑은 고딕"/>
              </a:rPr>
              <a:t> prediction model</a:t>
            </a:r>
            <a:endParaRPr lang="ko-KR"/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AF5D5588-6FC2-CEF2-E795-B6A8DDEB7E06}"/>
              </a:ext>
            </a:extLst>
          </p:cNvPr>
          <p:cNvSpPr txBox="1"/>
          <p:nvPr/>
        </p:nvSpPr>
        <p:spPr>
          <a:xfrm>
            <a:off x="1576992" y="5352403"/>
            <a:ext cx="512860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>
                <a:solidFill>
                  <a:srgbClr val="2D3136"/>
                </a:solidFill>
                <a:latin typeface="NanumSquare ExtraBold"/>
                <a:cs typeface="NanumSquare ExtraBold" pitchFamily="34" charset="0"/>
              </a:rPr>
              <a:t>0</a:t>
            </a:r>
            <a:r>
              <a:rPr lang="en-US" altLang="ko-KR" sz="2000" b="1">
                <a:solidFill>
                  <a:srgbClr val="2D3136"/>
                </a:solidFill>
                <a:latin typeface="NanumSquare ExtraBold"/>
                <a:ea typeface="맑은 고딕"/>
                <a:cs typeface="NanumSquare ExtraBold" pitchFamily="34" charset="0"/>
              </a:rPr>
              <a:t>4</a:t>
            </a:r>
            <a:r>
              <a:rPr lang="en-US" sz="2000" b="1">
                <a:solidFill>
                  <a:srgbClr val="2D3136"/>
                </a:solidFill>
                <a:latin typeface="NanumSquare ExtraBold"/>
                <a:cs typeface="NanumSquare ExtraBold" pitchFamily="34" charset="0"/>
              </a:rPr>
              <a:t>. Ensemble with </a:t>
            </a:r>
            <a:r>
              <a:rPr lang="en-US" sz="2000" b="1" err="1">
                <a:solidFill>
                  <a:srgbClr val="2D3136"/>
                </a:solidFill>
                <a:latin typeface="NanumSquare ExtraBold"/>
                <a:cs typeface="NanumSquare ExtraBold" pitchFamily="34" charset="0"/>
              </a:rPr>
              <a:t>sharpe</a:t>
            </a:r>
            <a:r>
              <a:rPr lang="en-US" sz="2000" b="1">
                <a:solidFill>
                  <a:srgbClr val="2D3136"/>
                </a:solidFill>
                <a:latin typeface="NanumSquare ExtraBold"/>
                <a:cs typeface="NanumSquare ExtraBold" pitchFamily="34" charset="0"/>
              </a:rPr>
              <a:t> ratio</a:t>
            </a:r>
            <a:endParaRPr lang="en-US" sz="1200" b="1"/>
          </a:p>
        </p:txBody>
      </p:sp>
      <p:sp>
        <p:nvSpPr>
          <p:cNvPr id="6" name="Object 11">
            <a:extLst>
              <a:ext uri="{FF2B5EF4-FFF2-40B4-BE49-F238E27FC236}">
                <a16:creationId xmlns:a16="http://schemas.microsoft.com/office/drawing/2014/main" id="{63714642-8643-88EC-44F4-0E90D518CC7A}"/>
              </a:ext>
            </a:extLst>
          </p:cNvPr>
          <p:cNvSpPr txBox="1"/>
          <p:nvPr/>
        </p:nvSpPr>
        <p:spPr>
          <a:xfrm>
            <a:off x="1680074" y="5611465"/>
            <a:ext cx="429793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rgbClr val="2D3136"/>
                </a:solidFill>
                <a:latin typeface="Calibri"/>
                <a:ea typeface="Calibri"/>
                <a:cs typeface="Calibri"/>
              </a:rPr>
              <a:t>Hard Vote the model with 'highest' </a:t>
            </a:r>
            <a:r>
              <a:rPr lang="en-US" sz="1200" err="1">
                <a:solidFill>
                  <a:srgbClr val="2D3136"/>
                </a:solidFill>
                <a:latin typeface="Calibri"/>
                <a:ea typeface="Calibri"/>
                <a:cs typeface="Calibri"/>
              </a:rPr>
              <a:t>sharpe</a:t>
            </a:r>
            <a:r>
              <a:rPr lang="en-US" sz="1200">
                <a:solidFill>
                  <a:srgbClr val="2D3136"/>
                </a:solidFill>
                <a:latin typeface="Calibri"/>
                <a:ea typeface="Calibri"/>
                <a:cs typeface="Calibri"/>
              </a:rPr>
              <a:t> ratio</a:t>
            </a:r>
          </a:p>
          <a:p>
            <a:endParaRPr lang="en-US" altLang="ko-KR" sz="1200">
              <a:solidFill>
                <a:srgbClr val="2D3136"/>
              </a:solidFill>
              <a:latin typeface="NanumSquare" pitchFamily="34" charset="0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9405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7"/>
    </mc:Choice>
    <mc:Fallback xmlns="">
      <p:transition spd="slow" advTm="2727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2186" y="1945433"/>
            <a:ext cx="341629" cy="6092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sp>
        <p:nvSpPr>
          <p:cNvPr id="8" name="Object 6">
            <a:extLst>
              <a:ext uri="{FF2B5EF4-FFF2-40B4-BE49-F238E27FC236}">
                <a16:creationId xmlns:a16="http://schemas.microsoft.com/office/drawing/2014/main" id="{C8229FA7-1ED9-B1C1-C7F4-3BE151E6D216}"/>
              </a:ext>
            </a:extLst>
          </p:cNvPr>
          <p:cNvSpPr txBox="1"/>
          <p:nvPr/>
        </p:nvSpPr>
        <p:spPr>
          <a:xfrm>
            <a:off x="842481" y="646018"/>
            <a:ext cx="3452532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>
                <a:solidFill>
                  <a:srgbClr val="2D3136"/>
                </a:solidFill>
                <a:ea typeface="Calibri"/>
                <a:cs typeface="Calibri"/>
              </a:rPr>
              <a:t>Hard Vote the model with 'highest' </a:t>
            </a:r>
            <a:r>
              <a:rPr lang="en-US" altLang="ko-KR" sz="1200" err="1">
                <a:solidFill>
                  <a:srgbClr val="2D3136"/>
                </a:solidFill>
                <a:ea typeface="Calibri"/>
                <a:cs typeface="Calibri"/>
              </a:rPr>
              <a:t>sharpe</a:t>
            </a:r>
            <a:r>
              <a:rPr lang="en-US" altLang="ko-KR" sz="1200">
                <a:solidFill>
                  <a:srgbClr val="2D3136"/>
                </a:solidFill>
                <a:ea typeface="Calibri"/>
                <a:cs typeface="Calibri"/>
              </a:rPr>
              <a:t> ratio</a:t>
            </a: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B67A53A6-97DF-587F-F9B0-EEE08FAD2150}"/>
              </a:ext>
            </a:extLst>
          </p:cNvPr>
          <p:cNvSpPr txBox="1"/>
          <p:nvPr/>
        </p:nvSpPr>
        <p:spPr>
          <a:xfrm>
            <a:off x="1249345" y="1850510"/>
            <a:ext cx="5401915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10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맑은 고딕"/>
              </a:rPr>
              <a:t>3 Strategies</a:t>
            </a:r>
          </a:p>
        </p:txBody>
      </p:sp>
      <p:sp>
        <p:nvSpPr>
          <p:cNvPr id="2295" name="TextBox 2294">
            <a:extLst>
              <a:ext uri="{FF2B5EF4-FFF2-40B4-BE49-F238E27FC236}">
                <a16:creationId xmlns:a16="http://schemas.microsoft.com/office/drawing/2014/main" id="{DE500F47-2532-057A-CC7F-A616041B7ACE}"/>
              </a:ext>
            </a:extLst>
          </p:cNvPr>
          <p:cNvSpPr txBox="1"/>
          <p:nvPr/>
        </p:nvSpPr>
        <p:spPr>
          <a:xfrm>
            <a:off x="843320" y="2338831"/>
            <a:ext cx="10972075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err="1">
                <a:ea typeface="맑은 고딕"/>
                <a:cs typeface="Calibri"/>
              </a:rPr>
              <a:t>Terms</a:t>
            </a:r>
            <a:r>
              <a:rPr lang="ko-KR" altLang="en-US">
                <a:ea typeface="맑은 고딕"/>
                <a:cs typeface="Calibri"/>
              </a:rPr>
              <a:t> </a:t>
            </a:r>
          </a:p>
          <a:p>
            <a:pPr marL="742950" lvl="1" indent="-285750">
              <a:buFont typeface="Courier New"/>
              <a:buChar char="o"/>
            </a:pPr>
            <a:r>
              <a:rPr lang="ko-KR" altLang="en-US" b="1" err="1">
                <a:ea typeface="맑은 고딕"/>
                <a:cs typeface="Calibri"/>
              </a:rPr>
              <a:t>Behavioral</a:t>
            </a:r>
            <a:r>
              <a:rPr lang="ko-KR" altLang="en-US" b="1">
                <a:ea typeface="맑은 고딕"/>
                <a:cs typeface="Calibri"/>
              </a:rPr>
              <a:t> </a:t>
            </a:r>
            <a:r>
              <a:rPr lang="ko-KR" altLang="en-US" b="1" err="1">
                <a:ea typeface="맑은 고딕"/>
                <a:cs typeface="Calibri"/>
              </a:rPr>
              <a:t>policy</a:t>
            </a:r>
            <a:r>
              <a:rPr lang="ko-KR" altLang="en-US">
                <a:ea typeface="맑은 고딕"/>
                <a:cs typeface="Calibri"/>
              </a:rPr>
              <a:t> (행동 정책) : </a:t>
            </a:r>
            <a:r>
              <a:rPr lang="ko-KR" err="1">
                <a:ea typeface="맑은 고딕"/>
                <a:cs typeface="Calibri"/>
              </a:rPr>
              <a:t>Agent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>
                <a:ea typeface="맑은 고딕"/>
                <a:cs typeface="Calibri"/>
              </a:rPr>
              <a:t>가 </a:t>
            </a:r>
            <a:r>
              <a:rPr lang="ko-KR" err="1">
                <a:ea typeface="맑은 고딕"/>
                <a:cs typeface="Calibri"/>
              </a:rPr>
              <a:t>action</a:t>
            </a:r>
            <a:r>
              <a:rPr lang="ko-KR">
                <a:ea typeface="맑은 고딕"/>
                <a:cs typeface="Calibri"/>
              </a:rPr>
              <a:t> 을 </a:t>
            </a:r>
            <a:r>
              <a:rPr lang="ko-KR" altLang="en-US" err="1">
                <a:ea typeface="맑은 고딕"/>
                <a:cs typeface="Calibri"/>
              </a:rPr>
              <a:t>선택할때</a:t>
            </a:r>
            <a:r>
              <a:rPr lang="ko-KR" altLang="en-US">
                <a:ea typeface="맑은 고딕"/>
                <a:cs typeface="Calibri"/>
              </a:rPr>
              <a:t> </a:t>
            </a:r>
            <a:r>
              <a:rPr lang="ko-KR">
                <a:ea typeface="맑은 고딕"/>
                <a:cs typeface="Calibri"/>
              </a:rPr>
              <a:t>사용하는 </a:t>
            </a:r>
            <a:r>
              <a:rPr lang="ko-KR" err="1">
                <a:ea typeface="맑은 고딕"/>
                <a:cs typeface="Calibri"/>
              </a:rPr>
              <a:t>policy</a:t>
            </a:r>
            <a:r>
              <a:rPr lang="ko-KR" altLang="en-US">
                <a:ea typeface="맑은 고딕"/>
                <a:cs typeface="Calibri"/>
              </a:rPr>
              <a:t> </a:t>
            </a:r>
            <a:r>
              <a:rPr lang="ko-KR" altLang="en-US" b="1">
                <a:ea typeface="맑은 고딕"/>
                <a:cs typeface="Calibri"/>
              </a:rPr>
              <a:t>(</a:t>
            </a:r>
            <a:r>
              <a:rPr lang="ko-KR" altLang="en-US" b="1" err="1">
                <a:ea typeface="맑은 고딕"/>
                <a:cs typeface="Calibri"/>
              </a:rPr>
              <a:t>sampling</a:t>
            </a:r>
            <a:r>
              <a:rPr lang="ko-KR" altLang="en-US" b="1">
                <a:ea typeface="맑은 고딕"/>
                <a:cs typeface="Calibri"/>
              </a:rPr>
              <a:t>)</a:t>
            </a:r>
            <a:endParaRPr lang="ko-KR" b="1">
              <a:ea typeface="맑은 고딕"/>
              <a:cs typeface="Calibri"/>
            </a:endParaRPr>
          </a:p>
          <a:p>
            <a:pPr marL="742950" lvl="1" indent="-285750">
              <a:buFont typeface="Courier New"/>
              <a:buChar char="o"/>
            </a:pPr>
            <a:r>
              <a:rPr lang="ko-KR" altLang="en-US" b="1">
                <a:ea typeface="맑은 고딕"/>
                <a:cs typeface="Calibri"/>
              </a:rPr>
              <a:t>Target </a:t>
            </a:r>
            <a:r>
              <a:rPr lang="ko-KR" altLang="en-US" b="1" err="1">
                <a:ea typeface="맑은 고딕"/>
                <a:cs typeface="Calibri"/>
              </a:rPr>
              <a:t>policy</a:t>
            </a:r>
            <a:r>
              <a:rPr lang="ko-KR" altLang="en-US" b="1">
                <a:ea typeface="맑은 고딕"/>
                <a:cs typeface="Calibri"/>
              </a:rPr>
              <a:t> </a:t>
            </a:r>
            <a:r>
              <a:rPr lang="ko-KR" altLang="en-US">
                <a:ea typeface="맑은 고딕"/>
                <a:cs typeface="Calibri"/>
              </a:rPr>
              <a:t>(목표 정책) : 최적의 </a:t>
            </a:r>
            <a:r>
              <a:rPr lang="ko-KR" altLang="en-US" err="1">
                <a:ea typeface="맑은 고딕"/>
                <a:cs typeface="Calibri"/>
              </a:rPr>
              <a:t>action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function</a:t>
            </a:r>
            <a:r>
              <a:rPr lang="ko-KR" altLang="en-US">
                <a:ea typeface="맑은 고딕"/>
                <a:cs typeface="Calibri"/>
              </a:rPr>
              <a:t> 을 학습하기 위해 </a:t>
            </a:r>
            <a:r>
              <a:rPr lang="ko-KR" altLang="en-US" err="1">
                <a:ea typeface="맑은 고딕"/>
                <a:cs typeface="Calibri"/>
              </a:rPr>
              <a:t>update</a:t>
            </a:r>
            <a:r>
              <a:rPr lang="ko-KR" altLang="en-US">
                <a:ea typeface="맑은 고딕"/>
                <a:cs typeface="Calibri"/>
              </a:rPr>
              <a:t> 하는 </a:t>
            </a:r>
            <a:r>
              <a:rPr lang="ko-KR" altLang="en-US" err="1">
                <a:ea typeface="맑은 고딕"/>
                <a:cs typeface="Calibri"/>
              </a:rPr>
              <a:t>policy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b="1">
                <a:ea typeface="맑은 고딕"/>
                <a:cs typeface="Calibri"/>
              </a:rPr>
              <a:t>(</a:t>
            </a:r>
            <a:r>
              <a:rPr lang="ko-KR" altLang="en-US" b="1" err="1">
                <a:ea typeface="맑은 고딕"/>
                <a:cs typeface="Calibri"/>
              </a:rPr>
              <a:t>update</a:t>
            </a:r>
            <a:r>
              <a:rPr lang="ko-KR" altLang="en-US" b="1">
                <a:ea typeface="맑은 고딕"/>
                <a:cs typeface="Calibri"/>
              </a:rPr>
              <a:t>)</a:t>
            </a:r>
            <a:br>
              <a:rPr lang="ko-KR" altLang="en-US">
                <a:ea typeface="맑은 고딕"/>
                <a:cs typeface="Calibri"/>
              </a:rPr>
            </a:br>
            <a:endParaRPr lang="ko-KR" altLang="en-US">
              <a:ea typeface="맑은 고딕"/>
              <a:cs typeface="Calibri"/>
            </a:endParaRPr>
          </a:p>
          <a:p>
            <a:pPr marL="742950" lvl="1" indent="-285750">
              <a:buFont typeface="Courier New"/>
              <a:buChar char="o"/>
            </a:pPr>
            <a:r>
              <a:rPr lang="ko-KR" altLang="en-US" b="1" err="1">
                <a:ea typeface="맑은 고딕"/>
                <a:cs typeface="Calibri"/>
              </a:rPr>
              <a:t>On-Policy</a:t>
            </a:r>
            <a:r>
              <a:rPr lang="ko-KR" altLang="en-US">
                <a:ea typeface="맑은 고딕"/>
                <a:cs typeface="Calibri"/>
              </a:rPr>
              <a:t>  : </a:t>
            </a:r>
            <a:r>
              <a:rPr lang="ko-KR" altLang="en-US" err="1">
                <a:ea typeface="맑은 고딕"/>
                <a:cs typeface="Calibri"/>
              </a:rPr>
              <a:t>Behavioral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policy</a:t>
            </a:r>
            <a:r>
              <a:rPr lang="ko-KR" altLang="en-US">
                <a:ea typeface="맑은 고딕"/>
                <a:cs typeface="Calibri"/>
              </a:rPr>
              <a:t> = Target </a:t>
            </a:r>
            <a:r>
              <a:rPr lang="ko-KR" altLang="en-US" err="1">
                <a:ea typeface="맑은 고딕"/>
                <a:cs typeface="Calibri"/>
              </a:rPr>
              <a:t>Policy</a:t>
            </a:r>
            <a:br>
              <a:rPr lang="ko-KR" altLang="en-US">
                <a:ea typeface="맑은 고딕"/>
                <a:cs typeface="Calibri"/>
              </a:rPr>
            </a:br>
            <a:r>
              <a:rPr lang="ko-KR" altLang="en-US" err="1">
                <a:ea typeface="맑은 고딕"/>
                <a:cs typeface="Calibri"/>
              </a:rPr>
              <a:t>Q</a:t>
            </a:r>
            <a:r>
              <a:rPr lang="ko-KR" altLang="en-US">
                <a:ea typeface="맑은 고딕"/>
                <a:cs typeface="Calibri"/>
              </a:rPr>
              <a:t>(</a:t>
            </a:r>
            <a:r>
              <a:rPr lang="ko-KR" altLang="en-US" err="1">
                <a:ea typeface="맑은 고딕"/>
                <a:cs typeface="Calibri"/>
              </a:rPr>
              <a:t>s,</a:t>
            </a:r>
            <a:r>
              <a:rPr lang="ko-KR" altLang="en-US" b="1" err="1">
                <a:solidFill>
                  <a:srgbClr val="0070C0"/>
                </a:solidFill>
                <a:ea typeface="맑은 고딕"/>
                <a:cs typeface="Calibri"/>
              </a:rPr>
              <a:t>a</a:t>
            </a:r>
            <a:r>
              <a:rPr lang="ko-KR" altLang="en-US" b="1">
                <a:solidFill>
                  <a:srgbClr val="0070C0"/>
                </a:solidFill>
                <a:ea typeface="맑은 고딕"/>
                <a:cs typeface="Calibri"/>
              </a:rPr>
              <a:t>'</a:t>
            </a:r>
            <a:r>
              <a:rPr lang="ko-KR" altLang="en-US">
                <a:ea typeface="맑은 고딕"/>
                <a:cs typeface="Calibri"/>
              </a:rPr>
              <a:t>) 는</a:t>
            </a:r>
            <a:r>
              <a:rPr lang="ko-KR">
                <a:ea typeface="맑은 고딕"/>
                <a:cs typeface="Calibri"/>
              </a:rPr>
              <a:t> 가장 최근 </a:t>
            </a:r>
            <a:r>
              <a:rPr lang="en-US" altLang="ko-KR">
                <a:ea typeface="맑은 고딕"/>
                <a:cs typeface="Calibri"/>
              </a:rPr>
              <a:t>action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sampling</a:t>
            </a:r>
            <a:r>
              <a:rPr lang="ko-KR" altLang="en-US">
                <a:ea typeface="맑은 고딕"/>
                <a:cs typeface="Calibri"/>
              </a:rPr>
              <a:t> (</a:t>
            </a:r>
            <a:r>
              <a:rPr lang="ko-KR" altLang="en-US" b="1" err="1">
                <a:solidFill>
                  <a:srgbClr val="0070C0"/>
                </a:solidFill>
                <a:ea typeface="맑은 고딕"/>
                <a:cs typeface="Calibri"/>
              </a:rPr>
              <a:t>a</a:t>
            </a:r>
            <a:r>
              <a:rPr lang="ko-KR" altLang="en-US">
                <a:ea typeface="맑은 고딕"/>
                <a:cs typeface="Calibri"/>
              </a:rPr>
              <a:t>) 에 사용된 </a:t>
            </a:r>
            <a:r>
              <a:rPr lang="en-US" altLang="ko-KR">
                <a:ea typeface="맑은 고딕"/>
                <a:cs typeface="Calibri"/>
              </a:rPr>
              <a:t>behavioral policy </a:t>
            </a:r>
            <a:r>
              <a:rPr lang="en-US" altLang="ko-KR" b="1">
                <a:solidFill>
                  <a:srgbClr val="FF0000"/>
                </a:solidFill>
                <a:ea typeface="맑은 고딕"/>
                <a:cs typeface="Calibri"/>
              </a:rPr>
              <a:t>π</a:t>
            </a:r>
            <a:r>
              <a:rPr lang="en-US" altLang="ko-KR">
                <a:ea typeface="맑은 고딕"/>
                <a:cs typeface="Calibri"/>
              </a:rPr>
              <a:t>(</a:t>
            </a:r>
            <a:r>
              <a:rPr lang="en-US" altLang="ko-KR" err="1">
                <a:ea typeface="맑은 고딕"/>
                <a:cs typeface="Calibri"/>
              </a:rPr>
              <a:t>a'|s</a:t>
            </a:r>
            <a:r>
              <a:rPr lang="en-US" altLang="ko-KR">
                <a:ea typeface="맑은 고딕"/>
                <a:cs typeface="Calibri"/>
              </a:rPr>
              <a:t>) 의 action (</a:t>
            </a:r>
            <a:r>
              <a:rPr lang="en-US" altLang="ko-KR" b="1">
                <a:solidFill>
                  <a:srgbClr val="0070C0"/>
                </a:solidFill>
                <a:ea typeface="맑은 고딕"/>
                <a:cs typeface="Calibri"/>
              </a:rPr>
              <a:t>a'</a:t>
            </a:r>
            <a:r>
              <a:rPr lang="en-US" altLang="ko-KR">
                <a:ea typeface="맑은 고딕"/>
                <a:cs typeface="Calibri"/>
              </a:rPr>
              <a:t>) </a:t>
            </a:r>
            <a:r>
              <a:rPr lang="en-US" altLang="ko-KR" err="1">
                <a:ea typeface="맑은 고딕"/>
                <a:cs typeface="Calibri"/>
              </a:rPr>
              <a:t>으로부터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학습</a:t>
            </a:r>
            <a:endParaRPr lang="en-US" altLang="ko-KR">
              <a:ea typeface="맑은 고딕"/>
              <a:cs typeface="Calibri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altLang="ko-KR" b="1">
                <a:ea typeface="맑은 고딕"/>
                <a:cs typeface="Calibri"/>
              </a:rPr>
              <a:t>Off-Policy</a:t>
            </a:r>
            <a:r>
              <a:rPr lang="en-US" altLang="ko-KR">
                <a:ea typeface="맑은 고딕"/>
                <a:cs typeface="Calibri"/>
              </a:rPr>
              <a:t> : Behavioral</a:t>
            </a:r>
            <a:r>
              <a:rPr lang="ko-KR" altLang="en-US">
                <a:ea typeface="맑은 고딕"/>
                <a:cs typeface="Calibri"/>
              </a:rPr>
              <a:t> </a:t>
            </a:r>
            <a:r>
              <a:rPr lang="en-US" altLang="ko-KR">
                <a:ea typeface="맑은 고딕"/>
                <a:cs typeface="Calibri"/>
              </a:rPr>
              <a:t>policy</a:t>
            </a:r>
            <a:r>
              <a:rPr lang="ko-KR" altLang="en-US">
                <a:ea typeface="맑은 고딕"/>
                <a:cs typeface="Calibri"/>
              </a:rPr>
              <a:t> ≠ </a:t>
            </a:r>
            <a:r>
              <a:rPr lang="en-US" altLang="ko-KR">
                <a:ea typeface="맑은 고딕"/>
                <a:cs typeface="Calibri"/>
              </a:rPr>
              <a:t>Target</a:t>
            </a:r>
            <a:r>
              <a:rPr lang="ko-KR" altLang="en-US">
                <a:ea typeface="맑은 고딕"/>
                <a:cs typeface="Calibri"/>
              </a:rPr>
              <a:t> </a:t>
            </a:r>
            <a:r>
              <a:rPr lang="en-US" altLang="ko-KR">
                <a:ea typeface="맑은 고딕"/>
                <a:cs typeface="Calibri"/>
              </a:rPr>
              <a:t>Policy</a:t>
            </a:r>
          </a:p>
          <a:p>
            <a:pPr marL="742950" lvl="1" indent="-285750">
              <a:buFont typeface="Courier New"/>
              <a:buChar char="o"/>
            </a:pPr>
            <a:r>
              <a:rPr lang="en-US">
                <a:ea typeface="맑은 고딕"/>
                <a:cs typeface="Calibri"/>
              </a:rPr>
              <a:t>Q(</a:t>
            </a:r>
            <a:r>
              <a:rPr lang="en-US" err="1">
                <a:ea typeface="맑은 고딕"/>
                <a:cs typeface="Calibri"/>
              </a:rPr>
              <a:t>s,</a:t>
            </a:r>
            <a:r>
              <a:rPr lang="en-US" b="1" err="1">
                <a:solidFill>
                  <a:srgbClr val="0070C0"/>
                </a:solidFill>
                <a:ea typeface="맑은 고딕"/>
                <a:cs typeface="Calibri"/>
              </a:rPr>
              <a:t>a</a:t>
            </a:r>
            <a:r>
              <a:rPr lang="en-US" b="1">
                <a:solidFill>
                  <a:srgbClr val="0070C0"/>
                </a:solidFill>
                <a:ea typeface="맑은 고딕"/>
                <a:cs typeface="Calibri"/>
              </a:rPr>
              <a:t>'</a:t>
            </a:r>
            <a:r>
              <a:rPr lang="en-US">
                <a:ea typeface="맑은 고딕"/>
                <a:cs typeface="Calibri"/>
              </a:rPr>
              <a:t>) </a:t>
            </a:r>
            <a:r>
              <a:rPr lang="ko-KR" altLang="en-US">
                <a:ea typeface="맑은 고딕"/>
                <a:cs typeface="Calibri"/>
              </a:rPr>
              <a:t>는</a:t>
            </a:r>
            <a:r>
              <a:rPr lang="en-US">
                <a:ea typeface="맑은 고딕"/>
                <a:cs typeface="Calibri"/>
              </a:rPr>
              <a:t> target policy π(a'|s)</a:t>
            </a:r>
            <a:r>
              <a:rPr lang="en-US" altLang="ko-KR">
                <a:ea typeface="맑은 고딕"/>
                <a:cs typeface="Calibri"/>
              </a:rPr>
              <a:t> </a:t>
            </a:r>
            <a:r>
              <a:rPr lang="ko-KR" altLang="en-US">
                <a:ea typeface="맑은 고딕"/>
                <a:cs typeface="Calibri"/>
              </a:rPr>
              <a:t>와</a:t>
            </a:r>
            <a:r>
              <a:rPr lang="en-US">
                <a:ea typeface="맑은 고딕"/>
                <a:cs typeface="Calibri"/>
              </a:rPr>
              <a:t> </a:t>
            </a:r>
            <a:r>
              <a:rPr lang="ko-KR" altLang="en-US">
                <a:ea typeface="맑은 고딕"/>
                <a:cs typeface="Calibri"/>
              </a:rPr>
              <a:t>상이한</a:t>
            </a:r>
            <a:r>
              <a:rPr lang="en-US" altLang="ko-KR">
                <a:ea typeface="맑은 고딕"/>
                <a:cs typeface="Calibri"/>
              </a:rPr>
              <a:t> behavioral policy </a:t>
            </a:r>
            <a:r>
              <a:rPr lang="en-US" altLang="ko-KR" b="1">
                <a:solidFill>
                  <a:srgbClr val="FF0000"/>
                </a:solidFill>
                <a:ea typeface="맑은 고딕"/>
                <a:cs typeface="Calibri"/>
              </a:rPr>
              <a:t>Ω</a:t>
            </a:r>
            <a:r>
              <a:rPr lang="en-US" altLang="ko-KR">
                <a:ea typeface="맑은 고딕"/>
                <a:cs typeface="Calibri"/>
              </a:rPr>
              <a:t>(</a:t>
            </a:r>
            <a:r>
              <a:rPr lang="en-US" altLang="ko-KR" b="1" err="1">
                <a:solidFill>
                  <a:srgbClr val="0070C0"/>
                </a:solidFill>
                <a:ea typeface="맑은 고딕"/>
                <a:cs typeface="Calibri"/>
              </a:rPr>
              <a:t>a'</a:t>
            </a:r>
            <a:r>
              <a:rPr lang="en-US" altLang="ko-KR" err="1">
                <a:ea typeface="맑은 고딕"/>
                <a:cs typeface="Calibri"/>
              </a:rPr>
              <a:t>|s</a:t>
            </a:r>
            <a:r>
              <a:rPr lang="en-US" altLang="ko-KR">
                <a:ea typeface="맑은 고딕"/>
                <a:cs typeface="Calibri"/>
              </a:rPr>
              <a:t>) </a:t>
            </a:r>
            <a:r>
              <a:rPr lang="en-US" altLang="ko-KR" err="1">
                <a:ea typeface="맑은 고딕"/>
                <a:cs typeface="Calibri"/>
              </a:rPr>
              <a:t>으로부터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학습</a:t>
            </a:r>
            <a:endParaRPr lang="en-US" altLang="ko-KR">
              <a:ea typeface="맑은 고딕"/>
              <a:cs typeface="Calibri"/>
            </a:endParaRPr>
          </a:p>
        </p:txBody>
      </p:sp>
      <p:pic>
        <p:nvPicPr>
          <p:cNvPr id="2302" name="그림 2302" descr="패턴, 폰트, 스크린샷, 대칭이(가) 표시된 사진&#10;&#10;자동 생성된 설명">
            <a:extLst>
              <a:ext uri="{FF2B5EF4-FFF2-40B4-BE49-F238E27FC236}">
                <a16:creationId xmlns:a16="http://schemas.microsoft.com/office/drawing/2014/main" id="{26CE8C64-BC0F-0D10-FA15-012C66F5C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880" y="4907032"/>
            <a:ext cx="3413760" cy="1808976"/>
          </a:xfrm>
          <a:prstGeom prst="rect">
            <a:avLst/>
          </a:prstGeom>
        </p:spPr>
      </p:pic>
      <p:pic>
        <p:nvPicPr>
          <p:cNvPr id="2303" name="그림 2303" descr="텍스트, 도표, 평면도, 기술 도면이(가) 표시된 사진&#10;&#10;자동 생성된 설명">
            <a:extLst>
              <a:ext uri="{FF2B5EF4-FFF2-40B4-BE49-F238E27FC236}">
                <a16:creationId xmlns:a16="http://schemas.microsoft.com/office/drawing/2014/main" id="{1D27FF1B-728C-7F6B-DEE6-9F1326B35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707463"/>
            <a:ext cx="4622800" cy="1913473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3B777962-ADD2-1616-2B22-26627A77CDF8}"/>
              </a:ext>
            </a:extLst>
          </p:cNvPr>
          <p:cNvSpPr txBox="1"/>
          <p:nvPr/>
        </p:nvSpPr>
        <p:spPr>
          <a:xfrm>
            <a:off x="738213" y="926078"/>
            <a:ext cx="13716191" cy="9131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04. Ensemble with </a:t>
            </a:r>
            <a:r>
              <a:rPr lang="en-US" altLang="ko-KR" sz="5300" err="1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sharpe</a:t>
            </a:r>
            <a:r>
              <a:rPr lang="en-US" altLang="ko-KR" sz="5300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 ratio</a:t>
            </a:r>
            <a:endParaRPr lang="en-US" sz="5300">
              <a:latin typeface="Bebas Neue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8622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29"/>
    </mc:Choice>
    <mc:Fallback xmlns="">
      <p:transition spd="slow" advTm="7529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2186" y="1945433"/>
            <a:ext cx="341629" cy="6092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sp>
        <p:nvSpPr>
          <p:cNvPr id="8" name="Object 6">
            <a:extLst>
              <a:ext uri="{FF2B5EF4-FFF2-40B4-BE49-F238E27FC236}">
                <a16:creationId xmlns:a16="http://schemas.microsoft.com/office/drawing/2014/main" id="{C8229FA7-1ED9-B1C1-C7F4-3BE151E6D216}"/>
              </a:ext>
            </a:extLst>
          </p:cNvPr>
          <p:cNvSpPr txBox="1"/>
          <p:nvPr/>
        </p:nvSpPr>
        <p:spPr>
          <a:xfrm>
            <a:off x="842481" y="646018"/>
            <a:ext cx="3452532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>
                <a:solidFill>
                  <a:srgbClr val="2D3136"/>
                </a:solidFill>
                <a:ea typeface="Calibri"/>
                <a:cs typeface="Calibri"/>
              </a:rPr>
              <a:t>Hard Vote the model with 'highest' </a:t>
            </a:r>
            <a:r>
              <a:rPr lang="en-US" altLang="ko-KR" sz="1200" err="1">
                <a:solidFill>
                  <a:srgbClr val="2D3136"/>
                </a:solidFill>
                <a:ea typeface="Calibri"/>
                <a:cs typeface="Calibri"/>
              </a:rPr>
              <a:t>sharpe</a:t>
            </a:r>
            <a:r>
              <a:rPr lang="en-US" altLang="ko-KR" sz="1200">
                <a:solidFill>
                  <a:srgbClr val="2D3136"/>
                </a:solidFill>
                <a:ea typeface="Calibri"/>
                <a:cs typeface="Calibri"/>
              </a:rPr>
              <a:t> ratio</a:t>
            </a: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B67A53A6-97DF-587F-F9B0-EEE08FAD2150}"/>
              </a:ext>
            </a:extLst>
          </p:cNvPr>
          <p:cNvSpPr txBox="1"/>
          <p:nvPr/>
        </p:nvSpPr>
        <p:spPr>
          <a:xfrm>
            <a:off x="1249345" y="1850510"/>
            <a:ext cx="5401915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10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맑은 고딕"/>
              </a:rPr>
              <a:t>3 Strategies</a:t>
            </a:r>
          </a:p>
        </p:txBody>
      </p:sp>
      <p:sp>
        <p:nvSpPr>
          <p:cNvPr id="2296" name="TextBox 1">
            <a:extLst>
              <a:ext uri="{FF2B5EF4-FFF2-40B4-BE49-F238E27FC236}">
                <a16:creationId xmlns:a16="http://schemas.microsoft.com/office/drawing/2014/main" id="{C9375AF3-5F8E-093C-682B-834B8C23BBD7}"/>
              </a:ext>
            </a:extLst>
          </p:cNvPr>
          <p:cNvSpPr txBox="1"/>
          <p:nvPr/>
        </p:nvSpPr>
        <p:spPr>
          <a:xfrm>
            <a:off x="1262439" y="2362674"/>
            <a:ext cx="302141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err="1">
                <a:ea typeface="맑은 고딕"/>
                <a:cs typeface="Calibri"/>
              </a:rPr>
              <a:t>All_Ensemble</a:t>
            </a:r>
            <a:endParaRPr lang="ko-KR" altLang="en-US">
              <a:ea typeface="맑은 고딕"/>
              <a:cs typeface="Calibri"/>
            </a:endParaRPr>
          </a:p>
        </p:txBody>
      </p:sp>
      <p:sp>
        <p:nvSpPr>
          <p:cNvPr id="2297" name="TextBox 2">
            <a:extLst>
              <a:ext uri="{FF2B5EF4-FFF2-40B4-BE49-F238E27FC236}">
                <a16:creationId xmlns:a16="http://schemas.microsoft.com/office/drawing/2014/main" id="{68F041EB-7299-967E-9134-066CA4EFDBE5}"/>
              </a:ext>
            </a:extLst>
          </p:cNvPr>
          <p:cNvSpPr txBox="1"/>
          <p:nvPr/>
        </p:nvSpPr>
        <p:spPr>
          <a:xfrm>
            <a:off x="1262439" y="2876580"/>
            <a:ext cx="3021415" cy="107721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ko-KR" altLang="en-US" sz="1600">
                <a:ea typeface="맑은 고딕"/>
                <a:cs typeface="Calibri"/>
              </a:rPr>
              <a:t>A2C, PPO, DDPG, SAC, TD3</a:t>
            </a:r>
          </a:p>
          <a:p>
            <a:pPr marL="285750" indent="-285750">
              <a:buFont typeface="Arial"/>
              <a:buChar char="•"/>
            </a:pPr>
            <a:endParaRPr lang="ko-KR" altLang="en-US" sz="160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1600">
                <a:ea typeface="맑은 고딕"/>
                <a:cs typeface="Calibri"/>
              </a:rPr>
              <a:t>학습 효율성은 저해되지만 최적의 모델 고려 가능</a:t>
            </a:r>
          </a:p>
        </p:txBody>
      </p:sp>
      <p:sp>
        <p:nvSpPr>
          <p:cNvPr id="2298" name="TextBox 3">
            <a:extLst>
              <a:ext uri="{FF2B5EF4-FFF2-40B4-BE49-F238E27FC236}">
                <a16:creationId xmlns:a16="http://schemas.microsoft.com/office/drawing/2014/main" id="{8B5653FD-F58B-72B3-B775-16C4C413AA18}"/>
              </a:ext>
            </a:extLst>
          </p:cNvPr>
          <p:cNvSpPr txBox="1"/>
          <p:nvPr/>
        </p:nvSpPr>
        <p:spPr>
          <a:xfrm>
            <a:off x="4523090" y="2362674"/>
            <a:ext cx="302141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err="1">
                <a:ea typeface="맑은 고딕"/>
                <a:cs typeface="Calibri"/>
              </a:rPr>
              <a:t>On-Policy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Algorithms</a:t>
            </a:r>
          </a:p>
        </p:txBody>
      </p:sp>
      <p:sp>
        <p:nvSpPr>
          <p:cNvPr id="2299" name="TextBox 4">
            <a:extLst>
              <a:ext uri="{FF2B5EF4-FFF2-40B4-BE49-F238E27FC236}">
                <a16:creationId xmlns:a16="http://schemas.microsoft.com/office/drawing/2014/main" id="{B2B71BAA-D707-48E0-9FDB-92F1A16A431A}"/>
              </a:ext>
            </a:extLst>
          </p:cNvPr>
          <p:cNvSpPr txBox="1"/>
          <p:nvPr/>
        </p:nvSpPr>
        <p:spPr>
          <a:xfrm>
            <a:off x="7783741" y="2362673"/>
            <a:ext cx="302141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>
                <a:ea typeface="맑은 고딕"/>
                <a:cs typeface="Calibri"/>
              </a:rPr>
              <a:t>Off-Policy</a:t>
            </a:r>
            <a:r>
              <a:rPr lang="ko-KR">
                <a:ea typeface="맑은 고딕"/>
                <a:cs typeface="Calibri"/>
              </a:rPr>
              <a:t> </a:t>
            </a:r>
            <a:r>
              <a:rPr lang="ko-KR" err="1">
                <a:ea typeface="맑은 고딕"/>
                <a:cs typeface="Calibri"/>
              </a:rPr>
              <a:t>Algorithms</a:t>
            </a:r>
          </a:p>
        </p:txBody>
      </p:sp>
      <p:sp>
        <p:nvSpPr>
          <p:cNvPr id="2300" name="TextBox 5">
            <a:extLst>
              <a:ext uri="{FF2B5EF4-FFF2-40B4-BE49-F238E27FC236}">
                <a16:creationId xmlns:a16="http://schemas.microsoft.com/office/drawing/2014/main" id="{2819C2BB-770F-7278-E82F-9F13391824FA}"/>
              </a:ext>
            </a:extLst>
          </p:cNvPr>
          <p:cNvSpPr txBox="1"/>
          <p:nvPr/>
        </p:nvSpPr>
        <p:spPr>
          <a:xfrm>
            <a:off x="4523090" y="2876580"/>
            <a:ext cx="3021415" cy="35394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ko-KR" altLang="en-US" sz="1600">
                <a:ea typeface="맑은 고딕"/>
                <a:cs typeface="Calibri"/>
              </a:rPr>
              <a:t>A2C, PPO</a:t>
            </a:r>
          </a:p>
          <a:p>
            <a:pPr marL="285750" indent="-285750">
              <a:buFont typeface="Arial"/>
              <a:buChar char="•"/>
            </a:pPr>
            <a:r>
              <a:rPr lang="ko-KR" altLang="en-US" sz="1600">
                <a:latin typeface="15"/>
                <a:ea typeface="맑은 고딕"/>
                <a:cs typeface="Calibri"/>
              </a:rPr>
              <a:t>Target </a:t>
            </a:r>
            <a:r>
              <a:rPr lang="ko-KR" altLang="en-US" sz="1600" err="1">
                <a:latin typeface="15"/>
                <a:ea typeface="맑은 고딕"/>
                <a:cs typeface="Calibri"/>
              </a:rPr>
              <a:t>Policy</a:t>
            </a:r>
            <a:r>
              <a:rPr lang="ko-KR" altLang="en-US" sz="1600">
                <a:latin typeface="15"/>
                <a:ea typeface="맑은 고딕"/>
                <a:cs typeface="Calibri"/>
              </a:rPr>
              <a:t> = </a:t>
            </a:r>
            <a:r>
              <a:rPr lang="ko-KR" altLang="en-US" sz="1600" err="1">
                <a:latin typeface="15"/>
                <a:ea typeface="맑은 고딕"/>
                <a:cs typeface="Calibri"/>
              </a:rPr>
              <a:t>Behavioral</a:t>
            </a:r>
            <a:r>
              <a:rPr lang="ko-KR" altLang="en-US" sz="1600">
                <a:latin typeface="15"/>
                <a:ea typeface="맑은 고딕"/>
                <a:cs typeface="Calibri"/>
              </a:rPr>
              <a:t> </a:t>
            </a:r>
            <a:r>
              <a:rPr lang="ko-KR" altLang="en-US" sz="1600" err="1">
                <a:latin typeface="15"/>
                <a:ea typeface="맑은 고딕"/>
                <a:cs typeface="Calibri"/>
              </a:rPr>
              <a:t>Policy</a:t>
            </a:r>
            <a:r>
              <a:rPr lang="ko-KR" altLang="en-US" sz="1600">
                <a:latin typeface="15"/>
                <a:ea typeface="맑은 고딕"/>
                <a:cs typeface="Calibri"/>
              </a:rPr>
              <a:t> 에 따른 </a:t>
            </a:r>
            <a:r>
              <a:rPr lang="ko-KR" altLang="en-US" sz="1550" b="1">
                <a:latin typeface="15"/>
                <a:ea typeface="맑은 고딕"/>
                <a:cs typeface="Calibri"/>
              </a:rPr>
              <a:t>안정적인 학습</a:t>
            </a:r>
            <a:br>
              <a:rPr lang="ko-KR" altLang="en-US" sz="1550" b="1">
                <a:latin typeface="15"/>
                <a:ea typeface="맑은 고딕"/>
                <a:cs typeface="Calibri"/>
              </a:rPr>
            </a:br>
            <a:r>
              <a:rPr lang="ko-KR" altLang="en-US" sz="1600">
                <a:latin typeface="15"/>
                <a:ea typeface="맑은 고딕"/>
                <a:cs typeface="Calibri"/>
              </a:rPr>
              <a:t>학습과정에서 큰 변동성 </a:t>
            </a:r>
            <a:r>
              <a:rPr lang="ko-KR" altLang="en-US" sz="1600" err="1">
                <a:latin typeface="15"/>
                <a:ea typeface="맑은 고딕"/>
                <a:cs typeface="Calibri"/>
              </a:rPr>
              <a:t>X</a:t>
            </a:r>
            <a:endParaRPr lang="ko-KR" altLang="en-US" sz="1600">
              <a:latin typeface="15"/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ko-KR" altLang="en-US" sz="1600">
              <a:latin typeface="15"/>
              <a:ea typeface="맑은 고딕" panose="020B0503020000020004" pitchFamily="34" charset="-127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1600" err="1">
                <a:latin typeface="15"/>
                <a:ea typeface="맑은 고딕"/>
                <a:cs typeface="Calibri"/>
              </a:rPr>
              <a:t>Action</a:t>
            </a:r>
            <a:r>
              <a:rPr lang="ko-KR" altLang="en-US" sz="1600">
                <a:latin typeface="15"/>
                <a:ea typeface="맑은 고딕"/>
                <a:cs typeface="Calibri"/>
              </a:rPr>
              <a:t> </a:t>
            </a:r>
            <a:r>
              <a:rPr lang="ko-KR" altLang="en-US" sz="1600" err="1">
                <a:latin typeface="15"/>
                <a:ea typeface="맑은 고딕"/>
                <a:cs typeface="Calibri"/>
              </a:rPr>
              <a:t>sampling시</a:t>
            </a:r>
            <a:r>
              <a:rPr lang="ko-KR" altLang="en-US" sz="1600">
                <a:latin typeface="15"/>
                <a:ea typeface="맑은 고딕"/>
                <a:cs typeface="Calibri"/>
              </a:rPr>
              <a:t> </a:t>
            </a:r>
            <a:r>
              <a:rPr lang="ko-KR" altLang="en-US" sz="1600" err="1">
                <a:latin typeface="15"/>
                <a:ea typeface="맑은 고딕"/>
                <a:cs typeface="Calibri"/>
              </a:rPr>
              <a:t>target</a:t>
            </a:r>
            <a:r>
              <a:rPr lang="ko-KR" altLang="en-US" sz="1600">
                <a:latin typeface="15"/>
                <a:ea typeface="맑은 고딕"/>
                <a:cs typeface="Calibri"/>
              </a:rPr>
              <a:t> </a:t>
            </a:r>
            <a:r>
              <a:rPr lang="ko-KR" altLang="en-US" sz="1600" err="1">
                <a:latin typeface="15"/>
                <a:ea typeface="맑은 고딕"/>
                <a:cs typeface="Calibri"/>
              </a:rPr>
              <a:t>policy에</a:t>
            </a:r>
            <a:r>
              <a:rPr lang="ko-KR" altLang="en-US" sz="1600">
                <a:latin typeface="15"/>
                <a:ea typeface="맑은 고딕"/>
                <a:cs typeface="Calibri"/>
              </a:rPr>
              <a:t> 따라 데이터 </a:t>
            </a:r>
            <a:br>
              <a:rPr lang="ko-KR" altLang="en-US" sz="1600">
                <a:latin typeface="15"/>
                <a:ea typeface="맑은 고딕"/>
                <a:cs typeface="Calibri"/>
              </a:rPr>
            </a:br>
            <a:r>
              <a:rPr lang="ko-KR" altLang="en-US" sz="1600">
                <a:latin typeface="15"/>
                <a:ea typeface="맑은 고딕"/>
                <a:cs typeface="Calibri"/>
              </a:rPr>
              <a:t>수집하기 때문에 </a:t>
            </a:r>
            <a:r>
              <a:rPr lang="ko-KR" altLang="en-US" sz="1600" err="1">
                <a:latin typeface="15"/>
                <a:ea typeface="맑은 고딕"/>
                <a:cs typeface="Calibri"/>
              </a:rPr>
              <a:t>optimal</a:t>
            </a:r>
            <a:r>
              <a:rPr lang="ko-KR" altLang="en-US" sz="1600">
                <a:latin typeface="15"/>
                <a:ea typeface="맑은 고딕"/>
                <a:cs typeface="Calibri"/>
              </a:rPr>
              <a:t> </a:t>
            </a:r>
            <a:r>
              <a:rPr lang="ko-KR" altLang="en-US" sz="1600" err="1">
                <a:latin typeface="15"/>
                <a:ea typeface="맑은 고딕"/>
                <a:cs typeface="Calibri"/>
              </a:rPr>
              <a:t>policy</a:t>
            </a:r>
            <a:r>
              <a:rPr lang="ko-KR" altLang="en-US" sz="1600">
                <a:latin typeface="15"/>
                <a:ea typeface="맑은 고딕"/>
                <a:cs typeface="Calibri"/>
              </a:rPr>
              <a:t> 에 </a:t>
            </a:r>
            <a:r>
              <a:rPr lang="ko-KR" altLang="en-US" sz="1600" b="1">
                <a:latin typeface="15"/>
                <a:ea typeface="맑은 고딕"/>
                <a:cs typeface="Calibri"/>
              </a:rPr>
              <a:t>더 쉽게 수렴</a:t>
            </a:r>
            <a:r>
              <a:rPr lang="ko-KR" altLang="en-US" sz="1600">
                <a:latin typeface="15"/>
                <a:ea typeface="맑은 고딕"/>
                <a:cs typeface="Calibri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ko-KR" altLang="en-US" sz="1600">
              <a:latin typeface="15"/>
              <a:ea typeface="맑은 고딕" panose="020B0503020000020004" pitchFamily="34" charset="-127"/>
              <a:cs typeface="Calibri"/>
            </a:endParaRPr>
          </a:p>
          <a:p>
            <a:pPr marL="285750" indent="-285750">
              <a:buFont typeface="Wingdings"/>
              <a:buChar char="ü"/>
            </a:pPr>
            <a:r>
              <a:rPr lang="ko-KR" altLang="en-US" sz="1600" err="1">
                <a:latin typeface="15"/>
                <a:ea typeface="맑은 고딕"/>
                <a:cs typeface="Calibri"/>
              </a:rPr>
              <a:t>Exploration</a:t>
            </a:r>
            <a:r>
              <a:rPr lang="ko-KR" altLang="en-US" sz="1600">
                <a:latin typeface="15"/>
                <a:ea typeface="맑은 고딕"/>
                <a:cs typeface="Calibri"/>
              </a:rPr>
              <a:t> 의 제약</a:t>
            </a:r>
          </a:p>
          <a:p>
            <a:pPr marL="285750" indent="-285750">
              <a:buFont typeface="Wingdings"/>
              <a:buChar char="ü"/>
            </a:pPr>
            <a:r>
              <a:rPr lang="ko-KR" altLang="en-US" sz="1600" err="1">
                <a:latin typeface="15"/>
                <a:ea typeface="맑은 고딕"/>
                <a:cs typeface="Calibri"/>
              </a:rPr>
              <a:t>Action</a:t>
            </a:r>
            <a:r>
              <a:rPr lang="ko-KR" altLang="en-US" sz="1600">
                <a:latin typeface="15"/>
                <a:ea typeface="맑은 고딕"/>
                <a:cs typeface="Calibri"/>
              </a:rPr>
              <a:t> </a:t>
            </a:r>
            <a:r>
              <a:rPr lang="ko-KR" altLang="en-US" sz="1600" err="1">
                <a:latin typeface="15"/>
                <a:ea typeface="맑은 고딕"/>
                <a:cs typeface="Calibri"/>
              </a:rPr>
              <a:t>Sampling</a:t>
            </a:r>
            <a:r>
              <a:rPr lang="ko-KR" altLang="en-US" sz="1600">
                <a:latin typeface="15"/>
                <a:ea typeface="맑은 고딕"/>
                <a:cs typeface="Calibri"/>
              </a:rPr>
              <a:t> </a:t>
            </a:r>
            <a:r>
              <a:rPr lang="ko-KR" altLang="en-US" sz="1600" err="1">
                <a:latin typeface="15"/>
                <a:ea typeface="맑은 고딕"/>
                <a:cs typeface="Calibri"/>
              </a:rPr>
              <a:t>Bias</a:t>
            </a:r>
            <a:r>
              <a:rPr lang="ko-KR" altLang="en-US" sz="1600">
                <a:latin typeface="15"/>
                <a:ea typeface="맑은 고딕"/>
                <a:cs typeface="Calibri"/>
              </a:rPr>
              <a:t> :</a:t>
            </a:r>
            <a:br>
              <a:rPr lang="ko-KR" altLang="en-US" sz="1600">
                <a:latin typeface="15"/>
                <a:ea typeface="맑은 고딕"/>
                <a:cs typeface="Calibri"/>
              </a:rPr>
            </a:br>
            <a:r>
              <a:rPr lang="ko-KR" altLang="en-US" sz="1600">
                <a:latin typeface="15"/>
                <a:ea typeface="맑은 고딕"/>
                <a:cs typeface="Calibri"/>
              </a:rPr>
              <a:t>데이터 수집이 현재정책에 의존</a:t>
            </a:r>
          </a:p>
        </p:txBody>
      </p:sp>
      <p:sp>
        <p:nvSpPr>
          <p:cNvPr id="2301" name="TextBox 6">
            <a:extLst>
              <a:ext uri="{FF2B5EF4-FFF2-40B4-BE49-F238E27FC236}">
                <a16:creationId xmlns:a16="http://schemas.microsoft.com/office/drawing/2014/main" id="{CEB7FDCF-100A-96C0-5C14-CF18E0B3746A}"/>
              </a:ext>
            </a:extLst>
          </p:cNvPr>
          <p:cNvSpPr txBox="1"/>
          <p:nvPr/>
        </p:nvSpPr>
        <p:spPr>
          <a:xfrm>
            <a:off x="7783741" y="2876580"/>
            <a:ext cx="3021415" cy="304698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ko-KR" altLang="en-US" sz="1600">
                <a:ea typeface="맑은 고딕"/>
                <a:cs typeface="Calibri"/>
              </a:rPr>
              <a:t>DDPG, SAC, TD3</a:t>
            </a:r>
          </a:p>
          <a:p>
            <a:pPr marL="285750" indent="-285750">
              <a:buFont typeface="Arial"/>
              <a:buChar char="•"/>
            </a:pPr>
            <a:r>
              <a:rPr lang="ko-KR" altLang="en-US" sz="1600" err="1">
                <a:ea typeface="맑은 고딕"/>
                <a:cs typeface="Calibri"/>
              </a:rPr>
              <a:t>Exploration</a:t>
            </a:r>
            <a:r>
              <a:rPr lang="ko-KR" altLang="en-US" sz="1600">
                <a:ea typeface="맑은 고딕"/>
                <a:cs typeface="Calibri"/>
              </a:rPr>
              <a:t> 을 하면서도 </a:t>
            </a:r>
            <a:r>
              <a:rPr lang="ko-KR" altLang="en-US" sz="1600" err="1">
                <a:ea typeface="맑은 고딕"/>
                <a:cs typeface="Calibri"/>
              </a:rPr>
              <a:t>Optimal</a:t>
            </a:r>
            <a:r>
              <a:rPr lang="ko-KR" altLang="en-US" sz="1600">
                <a:ea typeface="맑은 고딕"/>
                <a:cs typeface="Calibri"/>
              </a:rPr>
              <a:t> </a:t>
            </a:r>
            <a:r>
              <a:rPr lang="ko-KR" altLang="en-US" sz="1600" err="1">
                <a:ea typeface="맑은 고딕"/>
                <a:cs typeface="Calibri"/>
              </a:rPr>
              <a:t>Policy</a:t>
            </a:r>
            <a:r>
              <a:rPr lang="ko-KR" altLang="en-US" sz="1600">
                <a:ea typeface="맑은 고딕"/>
                <a:cs typeface="Calibri"/>
              </a:rPr>
              <a:t> </a:t>
            </a:r>
            <a:r>
              <a:rPr lang="ko-KR" altLang="en-US" sz="1600" err="1">
                <a:ea typeface="맑은 고딕"/>
                <a:cs typeface="Calibri"/>
              </a:rPr>
              <a:t>Update</a:t>
            </a:r>
            <a:r>
              <a:rPr lang="ko-KR" altLang="en-US" sz="1600">
                <a:ea typeface="맑은 고딕"/>
                <a:cs typeface="Calibri"/>
              </a:rPr>
              <a:t>. </a:t>
            </a:r>
            <a:br>
              <a:rPr lang="ko-KR" altLang="en-US" sz="1600">
                <a:ea typeface="맑은 고딕"/>
                <a:cs typeface="Calibri"/>
              </a:rPr>
            </a:br>
            <a:r>
              <a:rPr lang="ko-KR" altLang="en-US" sz="1600" b="1">
                <a:ea typeface="맑은 고딕"/>
                <a:cs typeface="Calibri"/>
              </a:rPr>
              <a:t>더 많은 </a:t>
            </a:r>
            <a:r>
              <a:rPr lang="ko-KR" altLang="en-US" sz="1600" b="1" err="1">
                <a:ea typeface="맑은 고딕"/>
                <a:cs typeface="Calibri"/>
              </a:rPr>
              <a:t>Exploration</a:t>
            </a:r>
            <a:r>
              <a:rPr lang="ko-KR" altLang="en-US" sz="1600" b="1">
                <a:ea typeface="맑은 고딕"/>
                <a:cs typeface="Calibri"/>
              </a:rPr>
              <a:t> 보장</a:t>
            </a:r>
            <a:br>
              <a:rPr lang="ko-KR" altLang="en-US" sz="1600" b="1">
                <a:ea typeface="맑은 고딕"/>
                <a:cs typeface="Calibri"/>
              </a:rPr>
            </a:br>
            <a:endParaRPr lang="ko-KR" altLang="en-US" sz="160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1600" err="1">
                <a:ea typeface="맑은 고딕"/>
                <a:cs typeface="Calibri"/>
              </a:rPr>
              <a:t>Replay</a:t>
            </a:r>
            <a:r>
              <a:rPr lang="ko-KR" altLang="en-US" sz="1600">
                <a:ea typeface="맑은 고딕"/>
                <a:cs typeface="Calibri"/>
              </a:rPr>
              <a:t> </a:t>
            </a:r>
            <a:r>
              <a:rPr lang="ko-KR" altLang="en-US" sz="1600" err="1">
                <a:ea typeface="맑은 고딕"/>
                <a:cs typeface="Calibri"/>
              </a:rPr>
              <a:t>Buffer</a:t>
            </a:r>
            <a:r>
              <a:rPr lang="ko-KR" altLang="en-US" sz="1600">
                <a:ea typeface="맑은 고딕"/>
                <a:cs typeface="Calibri"/>
              </a:rPr>
              <a:t> : </a:t>
            </a:r>
            <a:r>
              <a:rPr lang="ko-KR" altLang="en-US" sz="1600" err="1">
                <a:ea typeface="맑은 고딕"/>
                <a:cs typeface="Calibri"/>
              </a:rPr>
              <a:t>Agent가</a:t>
            </a:r>
            <a:r>
              <a:rPr lang="ko-KR" altLang="en-US" sz="1600">
                <a:ea typeface="맑은 고딕"/>
                <a:cs typeface="Calibri"/>
              </a:rPr>
              <a:t> 경험한 데이터를 저장하여 차후 </a:t>
            </a:r>
            <a:r>
              <a:rPr lang="ko-KR" altLang="en-US" sz="1600" err="1">
                <a:ea typeface="맑은 고딕"/>
                <a:cs typeface="Calibri"/>
              </a:rPr>
              <a:t>필요할때</a:t>
            </a:r>
            <a:r>
              <a:rPr lang="ko-KR" altLang="en-US" sz="1600">
                <a:ea typeface="맑은 고딕"/>
                <a:cs typeface="Calibri"/>
              </a:rPr>
              <a:t> </a:t>
            </a:r>
            <a:r>
              <a:rPr lang="ko-KR" altLang="en-US" sz="1600" err="1">
                <a:ea typeface="맑은 고딕"/>
                <a:cs typeface="Calibri"/>
              </a:rPr>
              <a:t>sampling</a:t>
            </a:r>
            <a:br>
              <a:rPr lang="ko-KR" altLang="en-US" sz="1600">
                <a:ea typeface="맑은 고딕"/>
                <a:cs typeface="Calibri"/>
              </a:rPr>
            </a:br>
            <a:r>
              <a:rPr lang="ko-KR" altLang="en-US" sz="1600" b="1" err="1">
                <a:ea typeface="맑은 고딕"/>
                <a:cs typeface="Calibri"/>
              </a:rPr>
              <a:t>Sampling</a:t>
            </a:r>
            <a:r>
              <a:rPr lang="ko-KR" altLang="en-US" sz="1600" b="1">
                <a:ea typeface="맑은 고딕"/>
                <a:cs typeface="Calibri"/>
              </a:rPr>
              <a:t> </a:t>
            </a:r>
            <a:r>
              <a:rPr lang="ko-KR" altLang="en-US" sz="1600" b="1" err="1">
                <a:ea typeface="맑은 고딕"/>
                <a:cs typeface="Calibri"/>
              </a:rPr>
              <a:t>Efficiency</a:t>
            </a:r>
            <a:endParaRPr lang="ko-KR" altLang="en-US" sz="1600" b="1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ko-KR" altLang="en-US" sz="1600">
              <a:ea typeface="맑은 고딕"/>
              <a:cs typeface="Calibri"/>
            </a:endParaRPr>
          </a:p>
          <a:p>
            <a:pPr marL="285750" indent="-285750">
              <a:buFont typeface="Wingdings"/>
              <a:buChar char="ü"/>
            </a:pPr>
            <a:r>
              <a:rPr lang="ko-KR" altLang="en-US" sz="1600" err="1">
                <a:ea typeface="맑은 고딕"/>
                <a:cs typeface="Calibri"/>
              </a:rPr>
              <a:t>Convergence</a:t>
            </a:r>
          </a:p>
          <a:p>
            <a:pPr marL="285750" indent="-285750">
              <a:buFont typeface="Wingdings"/>
              <a:buChar char="ü"/>
            </a:pPr>
            <a:r>
              <a:rPr lang="ko-KR" altLang="en-US" sz="1600">
                <a:ea typeface="맑은 고딕"/>
                <a:cs typeface="Calibri"/>
              </a:rPr>
              <a:t>과거 수집 데이터에 의존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DCD8B7DE-11F1-8FF4-08FA-6A06A9F51A86}"/>
              </a:ext>
            </a:extLst>
          </p:cNvPr>
          <p:cNvSpPr txBox="1"/>
          <p:nvPr/>
        </p:nvSpPr>
        <p:spPr>
          <a:xfrm>
            <a:off x="738213" y="926078"/>
            <a:ext cx="13716191" cy="9131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04. Ensemble with </a:t>
            </a:r>
            <a:r>
              <a:rPr lang="en-US" altLang="ko-KR" sz="5300" err="1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sharpe</a:t>
            </a:r>
            <a:r>
              <a:rPr lang="en-US" altLang="ko-KR" sz="5300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 ratio</a:t>
            </a:r>
            <a:endParaRPr lang="en-US" sz="5300">
              <a:latin typeface="Bebas Neue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20450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29"/>
    </mc:Choice>
    <mc:Fallback xmlns="">
      <p:transition spd="slow" advTm="7529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2186" y="1945433"/>
            <a:ext cx="341629" cy="6092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sp>
        <p:nvSpPr>
          <p:cNvPr id="8" name="Object 6">
            <a:extLst>
              <a:ext uri="{FF2B5EF4-FFF2-40B4-BE49-F238E27FC236}">
                <a16:creationId xmlns:a16="http://schemas.microsoft.com/office/drawing/2014/main" id="{C8229FA7-1ED9-B1C1-C7F4-3BE151E6D216}"/>
              </a:ext>
            </a:extLst>
          </p:cNvPr>
          <p:cNvSpPr txBox="1"/>
          <p:nvPr/>
        </p:nvSpPr>
        <p:spPr>
          <a:xfrm>
            <a:off x="842481" y="646018"/>
            <a:ext cx="3452532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>
                <a:solidFill>
                  <a:srgbClr val="2D3136"/>
                </a:solidFill>
                <a:ea typeface="Calibri"/>
                <a:cs typeface="Calibri"/>
              </a:rPr>
              <a:t>Hard Vote the model with 'highest' </a:t>
            </a:r>
            <a:r>
              <a:rPr lang="en-US" altLang="ko-KR" sz="1200" err="1">
                <a:solidFill>
                  <a:srgbClr val="2D3136"/>
                </a:solidFill>
                <a:ea typeface="Calibri"/>
                <a:cs typeface="Calibri"/>
              </a:rPr>
              <a:t>sharpe</a:t>
            </a:r>
            <a:r>
              <a:rPr lang="en-US" altLang="ko-KR" sz="1200">
                <a:solidFill>
                  <a:srgbClr val="2D3136"/>
                </a:solidFill>
                <a:ea typeface="Calibri"/>
                <a:cs typeface="Calibri"/>
              </a:rPr>
              <a:t> ratio</a:t>
            </a: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B67A53A6-97DF-587F-F9B0-EEE08FAD2150}"/>
              </a:ext>
            </a:extLst>
          </p:cNvPr>
          <p:cNvSpPr txBox="1"/>
          <p:nvPr/>
        </p:nvSpPr>
        <p:spPr>
          <a:xfrm>
            <a:off x="1249345" y="1850510"/>
            <a:ext cx="5401915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10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맑은 고딕"/>
              </a:rPr>
              <a:t>Implementation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6EA39F-9B0D-080B-A9DD-F8390842B42F}"/>
              </a:ext>
            </a:extLst>
          </p:cNvPr>
          <p:cNvSpPr txBox="1"/>
          <p:nvPr/>
        </p:nvSpPr>
        <p:spPr>
          <a:xfrm>
            <a:off x="833913" y="2338831"/>
            <a:ext cx="9283861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err="1">
                <a:ea typeface="맑은 고딕"/>
                <a:cs typeface="Calibri"/>
              </a:rPr>
              <a:t>Environment</a:t>
            </a:r>
            <a:r>
              <a:rPr lang="ko-KR" altLang="en-US">
                <a:ea typeface="맑은 고딕"/>
                <a:cs typeface="Calibri"/>
              </a:rPr>
              <a:t> : </a:t>
            </a:r>
            <a:r>
              <a:rPr lang="ko-KR" altLang="en-US" i="1" err="1">
                <a:ea typeface="맑은 고딕"/>
                <a:cs typeface="Calibri"/>
              </a:rPr>
              <a:t>class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StockTradingEnv</a:t>
            </a:r>
            <a:r>
              <a:rPr lang="ko-KR" altLang="en-US">
                <a:ea typeface="맑은 고딕"/>
                <a:cs typeface="Calibri"/>
              </a:rPr>
              <a:t>(</a:t>
            </a:r>
            <a:r>
              <a:rPr lang="ko-KR" altLang="en-US" err="1">
                <a:ea typeface="맑은 고딕"/>
                <a:cs typeface="Calibri"/>
              </a:rPr>
              <a:t>gym.env</a:t>
            </a:r>
            <a:r>
              <a:rPr lang="ko-KR" altLang="en-US">
                <a:ea typeface="맑은 고딕"/>
                <a:cs typeface="Calibri"/>
              </a:rPr>
              <a:t>)</a:t>
            </a:r>
            <a:br>
              <a:rPr lang="ko-KR" altLang="en-US">
                <a:ea typeface="맑은 고딕"/>
                <a:cs typeface="Calibri"/>
              </a:rPr>
            </a:br>
            <a:br>
              <a:rPr lang="ko-KR" altLang="en-US">
                <a:ea typeface="맑은 고딕"/>
                <a:cs typeface="Calibri"/>
              </a:rPr>
            </a:br>
            <a:endParaRPr lang="ko-KR" altLang="en-US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err="1">
                <a:ea typeface="맑은 고딕"/>
                <a:cs typeface="Calibri"/>
              </a:rPr>
              <a:t>Agent</a:t>
            </a:r>
            <a:r>
              <a:rPr lang="ko-KR" altLang="en-US">
                <a:ea typeface="맑은 고딕"/>
                <a:cs typeface="Calibri"/>
              </a:rPr>
              <a:t> : </a:t>
            </a:r>
            <a:r>
              <a:rPr lang="ko-KR" altLang="en-US" i="1" err="1">
                <a:ea typeface="맑은 고딕"/>
                <a:cs typeface="Calibri"/>
              </a:rPr>
              <a:t>class</a:t>
            </a:r>
            <a:r>
              <a:rPr lang="ko-KR" altLang="en-US">
                <a:ea typeface="맑은 고딕"/>
                <a:cs typeface="Calibri"/>
              </a:rPr>
              <a:t> </a:t>
            </a:r>
            <a:r>
              <a:rPr lang="ko-KR" altLang="en-US" err="1">
                <a:ea typeface="맑은 고딕"/>
                <a:cs typeface="Calibri"/>
              </a:rPr>
              <a:t>DRLEnsembleAgent</a:t>
            </a:r>
            <a:r>
              <a:rPr lang="ko-KR" altLang="en-US">
                <a:ea typeface="맑은 고딕"/>
                <a:cs typeface="Calibri"/>
              </a:rPr>
              <a:t>()</a:t>
            </a:r>
          </a:p>
          <a:p>
            <a:pPr lvl="1"/>
            <a:r>
              <a:rPr lang="ko-KR" altLang="en-US" err="1">
                <a:ea typeface="맑은 고딕"/>
                <a:cs typeface="Calibri"/>
              </a:rPr>
              <a:t>def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DRL_prediction</a:t>
            </a:r>
            <a:r>
              <a:rPr lang="ko-KR" altLang="en-US">
                <a:ea typeface="맑은 고딕"/>
                <a:cs typeface="Calibri"/>
              </a:rPr>
              <a:t>() :</a:t>
            </a:r>
          </a:p>
          <a:p>
            <a:pPr lvl="2"/>
            <a:r>
              <a:rPr lang="ko-KR" b="1" err="1">
                <a:ea typeface="맑은 고딕"/>
                <a:cs typeface="Calibri"/>
              </a:rPr>
              <a:t>Action</a:t>
            </a:r>
            <a:r>
              <a:rPr lang="ko-KR" b="1">
                <a:ea typeface="맑은 고딕"/>
                <a:cs typeface="Calibri"/>
              </a:rPr>
              <a:t>, _</a:t>
            </a:r>
            <a:r>
              <a:rPr lang="ko-KR" b="1" err="1">
                <a:ea typeface="맑은 고딕"/>
                <a:cs typeface="Calibri"/>
              </a:rPr>
              <a:t>states</a:t>
            </a:r>
            <a:r>
              <a:rPr lang="ko-KR" b="1">
                <a:ea typeface="맑은 고딕"/>
                <a:cs typeface="Calibri"/>
              </a:rPr>
              <a:t> = </a:t>
            </a:r>
            <a:r>
              <a:rPr lang="ko-KR" b="1" err="1">
                <a:ea typeface="맑은 고딕"/>
                <a:cs typeface="Calibri"/>
              </a:rPr>
              <a:t>model.predict</a:t>
            </a:r>
            <a:r>
              <a:rPr lang="ko-KR" b="1">
                <a:ea typeface="맑은 고딕"/>
                <a:cs typeface="Calibri"/>
              </a:rPr>
              <a:t>(</a:t>
            </a:r>
            <a:r>
              <a:rPr lang="ko-KR" b="1" err="1">
                <a:ea typeface="맑은 고딕"/>
                <a:cs typeface="Calibri"/>
              </a:rPr>
              <a:t>trade_obs</a:t>
            </a:r>
            <a:r>
              <a:rPr lang="ko-KR" b="1">
                <a:ea typeface="맑은 고딕"/>
                <a:cs typeface="Calibri"/>
              </a:rPr>
              <a:t>)</a:t>
            </a:r>
            <a:endParaRPr lang="en-US" altLang="ko-KR">
              <a:ea typeface="Malgun Gothic"/>
              <a:cs typeface="Calibri"/>
            </a:endParaRPr>
          </a:p>
          <a:p>
            <a:pPr lvl="2"/>
            <a:r>
              <a:rPr lang="ko-KR" b="1" err="1">
                <a:ea typeface="맑은 고딕"/>
                <a:cs typeface="Calibri"/>
              </a:rPr>
              <a:t>Trade_obs</a:t>
            </a:r>
            <a:r>
              <a:rPr lang="ko-KR" b="1">
                <a:ea typeface="맑은 고딕"/>
                <a:cs typeface="Calibri"/>
              </a:rPr>
              <a:t>, </a:t>
            </a:r>
            <a:r>
              <a:rPr lang="ko-KR" b="1" err="1">
                <a:ea typeface="맑은 고딕"/>
                <a:cs typeface="Calibri"/>
              </a:rPr>
              <a:t>rewards</a:t>
            </a:r>
            <a:r>
              <a:rPr lang="ko-KR" b="1">
                <a:ea typeface="맑은 고딕"/>
                <a:cs typeface="Calibri"/>
              </a:rPr>
              <a:t>, … = </a:t>
            </a:r>
            <a:r>
              <a:rPr lang="ko-KR" b="1" err="1">
                <a:ea typeface="맑은 고딕"/>
                <a:cs typeface="Calibri"/>
              </a:rPr>
              <a:t>trade_env.step</a:t>
            </a:r>
            <a:r>
              <a:rPr lang="ko-KR" b="1">
                <a:ea typeface="맑은 고딕"/>
                <a:cs typeface="Calibri"/>
              </a:rPr>
              <a:t>(</a:t>
            </a:r>
            <a:r>
              <a:rPr lang="ko-KR" b="1" err="1">
                <a:ea typeface="맑은 고딕"/>
                <a:cs typeface="Calibri"/>
              </a:rPr>
              <a:t>action</a:t>
            </a:r>
            <a:r>
              <a:rPr lang="ko-KR" b="1">
                <a:ea typeface="맑은 고딕"/>
                <a:cs typeface="Calibri"/>
              </a:rPr>
              <a:t>)</a:t>
            </a:r>
            <a:endParaRPr lang="en-US" altLang="ko-KR">
              <a:ea typeface="Malgun Gothic"/>
              <a:cs typeface="Calibri"/>
            </a:endParaRPr>
          </a:p>
          <a:p>
            <a:pPr lvl="2"/>
            <a:r>
              <a:rPr lang="ko-KR">
                <a:ea typeface="맑은 고딕"/>
                <a:cs typeface="Calibri"/>
              </a:rPr>
              <a:t># </a:t>
            </a:r>
            <a:r>
              <a:rPr lang="ko-KR" err="1">
                <a:solidFill>
                  <a:srgbClr val="FF0000"/>
                </a:solidFill>
                <a:ea typeface="맑은 고딕"/>
                <a:cs typeface="Calibri"/>
              </a:rPr>
              <a:t>model.predict</a:t>
            </a:r>
            <a:r>
              <a:rPr lang="ko-KR">
                <a:ea typeface="맑은 고딕"/>
                <a:cs typeface="Calibri"/>
              </a:rPr>
              <a:t> </a:t>
            </a:r>
            <a:r>
              <a:rPr lang="ko-KR" err="1">
                <a:ea typeface="맑은 고딕"/>
                <a:cs typeface="Calibri"/>
              </a:rPr>
              <a:t>으로</a:t>
            </a:r>
            <a:r>
              <a:rPr lang="ko-KR">
                <a:ea typeface="맑은 고딕"/>
                <a:cs typeface="Calibri"/>
              </a:rPr>
              <a:t> </a:t>
            </a:r>
            <a:r>
              <a:rPr lang="ko-KR" err="1">
                <a:ea typeface="맑은 고딕"/>
                <a:cs typeface="Calibri"/>
              </a:rPr>
              <a:t>Agent</a:t>
            </a:r>
            <a:r>
              <a:rPr lang="ko-KR">
                <a:ea typeface="맑은 고딕"/>
                <a:cs typeface="Calibri"/>
              </a:rPr>
              <a:t> 가 선택한 </a:t>
            </a:r>
            <a:r>
              <a:rPr lang="ko-KR" b="1" err="1">
                <a:ea typeface="맑은 고딕"/>
                <a:cs typeface="Calibri"/>
              </a:rPr>
              <a:t>action</a:t>
            </a:r>
            <a:r>
              <a:rPr lang="ko-KR">
                <a:ea typeface="맑은 고딕"/>
                <a:cs typeface="Calibri"/>
              </a:rPr>
              <a:t> 반환</a:t>
            </a:r>
            <a:endParaRPr lang="en-US" altLang="ko-KR">
              <a:ea typeface="Malgun Gothic"/>
              <a:cs typeface="Calibri"/>
            </a:endParaRPr>
          </a:p>
          <a:p>
            <a:pPr lvl="2"/>
            <a:r>
              <a:rPr lang="ko-KR">
                <a:ea typeface="맑은 고딕"/>
                <a:cs typeface="Calibri"/>
              </a:rPr>
              <a:t># </a:t>
            </a:r>
            <a:r>
              <a:rPr lang="ko-KR" err="1">
                <a:solidFill>
                  <a:srgbClr val="FF0000"/>
                </a:solidFill>
                <a:ea typeface="맑은 고딕"/>
                <a:cs typeface="Calibri"/>
              </a:rPr>
              <a:t>trade_env.step</a:t>
            </a:r>
            <a:r>
              <a:rPr lang="ko-KR">
                <a:solidFill>
                  <a:srgbClr val="FF0000"/>
                </a:solidFill>
                <a:ea typeface="맑은 고딕"/>
                <a:cs typeface="Calibri"/>
              </a:rPr>
              <a:t>(</a:t>
            </a:r>
            <a:r>
              <a:rPr lang="ko-KR" err="1">
                <a:solidFill>
                  <a:srgbClr val="FF0000"/>
                </a:solidFill>
                <a:ea typeface="맑은 고딕"/>
                <a:cs typeface="Calibri"/>
              </a:rPr>
              <a:t>action</a:t>
            </a:r>
            <a:r>
              <a:rPr lang="ko-KR">
                <a:solidFill>
                  <a:srgbClr val="FF0000"/>
                </a:solidFill>
                <a:ea typeface="맑은 고딕"/>
                <a:cs typeface="Calibri"/>
              </a:rPr>
              <a:t>)</a:t>
            </a:r>
            <a:r>
              <a:rPr lang="ko-KR">
                <a:ea typeface="맑은 고딕"/>
                <a:cs typeface="Calibri"/>
              </a:rPr>
              <a:t> </a:t>
            </a:r>
            <a:r>
              <a:rPr lang="ko-KR" err="1">
                <a:ea typeface="맑은 고딕"/>
                <a:cs typeface="Calibri"/>
              </a:rPr>
              <a:t>으로</a:t>
            </a:r>
            <a:r>
              <a:rPr lang="ko-KR">
                <a:ea typeface="맑은 고딕"/>
                <a:cs typeface="Calibri"/>
              </a:rPr>
              <a:t> </a:t>
            </a:r>
            <a:r>
              <a:rPr lang="ko-KR" err="1">
                <a:ea typeface="맑은 고딕"/>
                <a:cs typeface="Calibri"/>
              </a:rPr>
              <a:t>Environment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>
                <a:ea typeface="맑은 고딕"/>
                <a:cs typeface="Calibri"/>
              </a:rPr>
              <a:t>에서 </a:t>
            </a:r>
            <a:endParaRPr lang="en-US" altLang="ko-KR">
              <a:ea typeface="Malgun Gothic"/>
              <a:cs typeface="Calibri"/>
            </a:endParaRPr>
          </a:p>
          <a:p>
            <a:pPr lvl="2"/>
            <a:r>
              <a:rPr lang="ko-KR">
                <a:ea typeface="맑은 고딕"/>
                <a:cs typeface="Calibri"/>
              </a:rPr>
              <a:t># </a:t>
            </a:r>
            <a:r>
              <a:rPr lang="ko-KR" err="1">
                <a:ea typeface="맑은 고딕"/>
                <a:cs typeface="Calibri"/>
              </a:rPr>
              <a:t>given</a:t>
            </a:r>
            <a:r>
              <a:rPr lang="ko-KR">
                <a:ea typeface="맑은 고딕"/>
                <a:cs typeface="Calibri"/>
              </a:rPr>
              <a:t> </a:t>
            </a:r>
            <a:r>
              <a:rPr lang="ko-KR" err="1">
                <a:ea typeface="맑은 고딕"/>
                <a:cs typeface="Calibri"/>
              </a:rPr>
              <a:t>action</a:t>
            </a:r>
            <a:r>
              <a:rPr lang="ko-KR">
                <a:ea typeface="맑은 고딕"/>
                <a:cs typeface="Calibri"/>
              </a:rPr>
              <a:t> 에 대한 </a:t>
            </a:r>
            <a:r>
              <a:rPr lang="ko-KR" b="1" err="1">
                <a:ea typeface="맑은 고딕"/>
                <a:cs typeface="Calibri"/>
              </a:rPr>
              <a:t>next</a:t>
            </a:r>
            <a:r>
              <a:rPr lang="ko-KR" b="1">
                <a:ea typeface="맑은 고딕"/>
                <a:cs typeface="Calibri"/>
              </a:rPr>
              <a:t> </a:t>
            </a:r>
            <a:r>
              <a:rPr lang="ko-KR" b="1" err="1">
                <a:ea typeface="맑은 고딕"/>
                <a:cs typeface="Calibri"/>
              </a:rPr>
              <a:t>state</a:t>
            </a:r>
            <a:r>
              <a:rPr lang="ko-KR" b="1">
                <a:ea typeface="맑은 고딕"/>
                <a:cs typeface="Calibri"/>
              </a:rPr>
              <a:t>, </a:t>
            </a:r>
            <a:r>
              <a:rPr lang="ko-KR" b="1" err="1">
                <a:ea typeface="맑은 고딕"/>
                <a:cs typeface="Calibri"/>
              </a:rPr>
              <a:t>reward</a:t>
            </a:r>
            <a:r>
              <a:rPr lang="ko-KR">
                <a:ea typeface="맑은 고딕"/>
                <a:cs typeface="Calibri"/>
              </a:rPr>
              <a:t> 반환</a:t>
            </a:r>
            <a:endParaRPr lang="en-US" altLang="ko-KR">
              <a:ea typeface="Malgun Gothic"/>
              <a:cs typeface="Calibri"/>
            </a:endParaRPr>
          </a:p>
          <a:p>
            <a:pPr lvl="2"/>
            <a:endParaRPr lang="ko-KR">
              <a:ea typeface="맑은 고딕"/>
              <a:cs typeface="Calibri"/>
            </a:endParaRPr>
          </a:p>
          <a:p>
            <a:pPr lvl="1"/>
            <a:r>
              <a:rPr lang="ko-KR" altLang="en-US" err="1">
                <a:ea typeface="맑은 고딕"/>
                <a:cs typeface="Calibri"/>
              </a:rPr>
              <a:t>def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run_ensemble_strategy</a:t>
            </a:r>
            <a:r>
              <a:rPr lang="ko-KR" altLang="en-US">
                <a:ea typeface="맑은 고딕"/>
                <a:cs typeface="Calibri"/>
              </a:rPr>
              <a:t>_{'</a:t>
            </a:r>
            <a:r>
              <a:rPr lang="ko-KR" altLang="en-US" err="1">
                <a:ea typeface="맑은 고딕"/>
                <a:cs typeface="Calibri"/>
              </a:rPr>
              <a:t>OurStrategy</a:t>
            </a:r>
            <a:r>
              <a:rPr lang="ko-KR" altLang="en-US">
                <a:ea typeface="맑은 고딕"/>
                <a:cs typeface="Calibri"/>
              </a:rPr>
              <a:t>'}_ :</a:t>
            </a:r>
          </a:p>
          <a:p>
            <a:pPr lvl="2"/>
            <a:r>
              <a:rPr lang="ko-KR" altLang="en-US" err="1">
                <a:ea typeface="맑은 고딕"/>
                <a:cs typeface="Calibri"/>
              </a:rPr>
              <a:t>Train</a:t>
            </a:r>
            <a:r>
              <a:rPr lang="ko-KR" altLang="en-US">
                <a:ea typeface="맑은 고딕"/>
                <a:cs typeface="Calibri"/>
              </a:rPr>
              <a:t>, </a:t>
            </a:r>
            <a:r>
              <a:rPr lang="ko-KR" altLang="en-US" err="1">
                <a:ea typeface="맑은 고딕"/>
                <a:cs typeface="Calibri"/>
              </a:rPr>
              <a:t>Validation</a:t>
            </a:r>
            <a:r>
              <a:rPr lang="ko-KR" altLang="en-US">
                <a:ea typeface="맑은 고딕"/>
                <a:cs typeface="Calibri"/>
              </a:rPr>
              <a:t> 진행</a:t>
            </a:r>
          </a:p>
          <a:p>
            <a:pPr lvl="2"/>
            <a:r>
              <a:rPr lang="ko-KR" altLang="en-US" err="1">
                <a:ea typeface="맑은 고딕"/>
                <a:cs typeface="Calibri"/>
              </a:rPr>
              <a:t>Validation</a:t>
            </a:r>
            <a:r>
              <a:rPr lang="ko-KR" altLang="en-US">
                <a:ea typeface="맑은 고딕"/>
                <a:cs typeface="Calibri"/>
              </a:rPr>
              <a:t> : 구간별 </a:t>
            </a:r>
            <a:r>
              <a:rPr lang="ko-KR" altLang="en-US" err="1">
                <a:ea typeface="맑은 고딕"/>
                <a:cs typeface="Calibri"/>
              </a:rPr>
              <a:t>sharpe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ratio</a:t>
            </a:r>
            <a:r>
              <a:rPr lang="ko-KR" altLang="en-US">
                <a:ea typeface="맑은 고딕"/>
                <a:cs typeface="Calibri"/>
              </a:rPr>
              <a:t> 가 최대인 </a:t>
            </a:r>
            <a:r>
              <a:rPr lang="ko-KR" altLang="en-US" err="1">
                <a:ea typeface="맑은 고딕"/>
                <a:cs typeface="Calibri"/>
              </a:rPr>
              <a:t>model</a:t>
            </a:r>
            <a:r>
              <a:rPr lang="ko-KR" altLang="en-US">
                <a:ea typeface="맑은 고딕"/>
                <a:cs typeface="Calibri"/>
              </a:rPr>
              <a:t> 선택</a:t>
            </a:r>
          </a:p>
          <a:p>
            <a:pPr lvl="2"/>
            <a:r>
              <a:rPr lang="ko-KR" altLang="en-US">
                <a:ea typeface="맑은 고딕"/>
                <a:cs typeface="Calibri"/>
              </a:rPr>
              <a:t>선택된 </a:t>
            </a:r>
            <a:r>
              <a:rPr lang="ko-KR" altLang="en-US" err="1">
                <a:ea typeface="맑은 고딕"/>
                <a:cs typeface="Calibri"/>
              </a:rPr>
              <a:t>model</a:t>
            </a:r>
            <a:r>
              <a:rPr lang="ko-KR" altLang="en-US">
                <a:ea typeface="맑은 고딕"/>
                <a:cs typeface="Calibri"/>
              </a:rPr>
              <a:t> 은 다음구간 전략으로 사용됨.</a:t>
            </a:r>
          </a:p>
          <a:p>
            <a:pPr lvl="1"/>
            <a:endParaRPr lang="ko-KR" altLang="en-US">
              <a:ea typeface="맑은 고딕"/>
              <a:cs typeface="Calibri"/>
            </a:endParaRPr>
          </a:p>
        </p:txBody>
      </p:sp>
      <p:pic>
        <p:nvPicPr>
          <p:cNvPr id="5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8C1555F-53BC-A19E-5887-C8C942758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2640" y="2556619"/>
            <a:ext cx="4673600" cy="2080042"/>
          </a:xfrm>
          <a:prstGeom prst="rect">
            <a:avLst/>
          </a:prstGeom>
        </p:spPr>
      </p:pic>
      <p:pic>
        <p:nvPicPr>
          <p:cNvPr id="6" name="그림 6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14907EB7-0B68-D0AF-28A2-8A5392111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2640" y="1850857"/>
            <a:ext cx="4673600" cy="717885"/>
          </a:xfrm>
          <a:prstGeom prst="rect">
            <a:avLst/>
          </a:prstGeom>
        </p:spPr>
      </p:pic>
      <p:pic>
        <p:nvPicPr>
          <p:cNvPr id="9" name="그림 11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512F6512-C929-C22A-53F8-B130BA077E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0418"/>
          <a:stretch/>
        </p:blipFill>
        <p:spPr>
          <a:xfrm>
            <a:off x="7152640" y="4816521"/>
            <a:ext cx="4673600" cy="1814604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4032A006-DAD7-70F4-F3C6-E8D517E15C13}"/>
              </a:ext>
            </a:extLst>
          </p:cNvPr>
          <p:cNvSpPr txBox="1"/>
          <p:nvPr/>
        </p:nvSpPr>
        <p:spPr>
          <a:xfrm>
            <a:off x="738213" y="926078"/>
            <a:ext cx="13716191" cy="9131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04. Ensemble with </a:t>
            </a:r>
            <a:r>
              <a:rPr lang="en-US" altLang="ko-KR" sz="5300" err="1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sharpe</a:t>
            </a:r>
            <a:r>
              <a:rPr lang="en-US" altLang="ko-KR" sz="5300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 ratio</a:t>
            </a:r>
            <a:endParaRPr lang="en-US" sz="5300">
              <a:latin typeface="Bebas Neue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6104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29"/>
    </mc:Choice>
    <mc:Fallback xmlns="">
      <p:transition spd="slow" advTm="7529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2186" y="1945433"/>
            <a:ext cx="341629" cy="6092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sp>
        <p:nvSpPr>
          <p:cNvPr id="8" name="Object 6">
            <a:extLst>
              <a:ext uri="{FF2B5EF4-FFF2-40B4-BE49-F238E27FC236}">
                <a16:creationId xmlns:a16="http://schemas.microsoft.com/office/drawing/2014/main" id="{C8229FA7-1ED9-B1C1-C7F4-3BE151E6D216}"/>
              </a:ext>
            </a:extLst>
          </p:cNvPr>
          <p:cNvSpPr txBox="1"/>
          <p:nvPr/>
        </p:nvSpPr>
        <p:spPr>
          <a:xfrm>
            <a:off x="842481" y="646018"/>
            <a:ext cx="3452532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>
                <a:solidFill>
                  <a:srgbClr val="2D3136"/>
                </a:solidFill>
                <a:ea typeface="Calibri"/>
                <a:cs typeface="Calibri"/>
              </a:rPr>
              <a:t>Hard Vote the model with 'highest' </a:t>
            </a:r>
            <a:r>
              <a:rPr lang="en-US" altLang="ko-KR" sz="1200" err="1">
                <a:solidFill>
                  <a:srgbClr val="2D3136"/>
                </a:solidFill>
                <a:ea typeface="Calibri"/>
                <a:cs typeface="Calibri"/>
              </a:rPr>
              <a:t>sharpe</a:t>
            </a:r>
            <a:r>
              <a:rPr lang="en-US" altLang="ko-KR" sz="1200">
                <a:solidFill>
                  <a:srgbClr val="2D3136"/>
                </a:solidFill>
                <a:ea typeface="Calibri"/>
                <a:cs typeface="Calibri"/>
              </a:rPr>
              <a:t> ratio</a:t>
            </a: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B67A53A6-97DF-587F-F9B0-EEE08FAD2150}"/>
              </a:ext>
            </a:extLst>
          </p:cNvPr>
          <p:cNvSpPr txBox="1"/>
          <p:nvPr/>
        </p:nvSpPr>
        <p:spPr>
          <a:xfrm>
            <a:off x="1249345" y="1850510"/>
            <a:ext cx="5401915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100" err="1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맑은 고딕"/>
              </a:rPr>
              <a:t>Action_noise</a:t>
            </a:r>
            <a:r>
              <a:rPr lang="en-US" altLang="ko-KR" sz="210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맑은 고딕"/>
              </a:rPr>
              <a:t> : </a:t>
            </a:r>
            <a:r>
              <a:rPr lang="en-US" altLang="ko-KR" sz="2100" err="1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맑은 고딕"/>
              </a:rPr>
              <a:t>Orstein_uhlenbeck</a:t>
            </a:r>
            <a:r>
              <a:rPr lang="en-US" altLang="ko-KR" sz="210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맑은 고딕"/>
              </a:rPr>
              <a:t> process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6EA39F-9B0D-080B-A9DD-F8390842B42F}"/>
              </a:ext>
            </a:extLst>
          </p:cNvPr>
          <p:cNvSpPr txBox="1"/>
          <p:nvPr/>
        </p:nvSpPr>
        <p:spPr>
          <a:xfrm>
            <a:off x="833913" y="2338831"/>
            <a:ext cx="5436457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err="1">
                <a:ea typeface="맑은 고딕"/>
                <a:cs typeface="Calibri"/>
              </a:rPr>
              <a:t>Orstein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Ulhenbeck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Process</a:t>
            </a:r>
            <a:r>
              <a:rPr lang="ko-KR" altLang="en-US">
                <a:ea typeface="맑은 고딕"/>
                <a:cs typeface="Calibri"/>
              </a:rPr>
              <a:t> (</a:t>
            </a:r>
            <a:r>
              <a:rPr lang="ko-KR" altLang="en-US" err="1">
                <a:ea typeface="맑은 고딕"/>
                <a:cs typeface="Calibri"/>
              </a:rPr>
              <a:t>a.k.a</a:t>
            </a:r>
            <a:r>
              <a:rPr lang="ko-KR" altLang="en-US">
                <a:ea typeface="맑은 고딕"/>
                <a:cs typeface="Calibri"/>
              </a:rPr>
              <a:t>. </a:t>
            </a:r>
            <a:r>
              <a:rPr lang="ko-KR" altLang="en-US" err="1">
                <a:ea typeface="맑은 고딕"/>
                <a:cs typeface="Calibri"/>
              </a:rPr>
              <a:t>mean-reversion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process</a:t>
            </a:r>
            <a:r>
              <a:rPr lang="ko-KR" altLang="en-US">
                <a:ea typeface="맑은 고딕"/>
                <a:cs typeface="Calibri"/>
              </a:rPr>
              <a:t>, </a:t>
            </a:r>
            <a:r>
              <a:rPr lang="ko-KR" altLang="en-US" err="1">
                <a:ea typeface="맑은 고딕"/>
                <a:cs typeface="Calibri"/>
              </a:rPr>
              <a:t>Brownian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Motion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with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friction</a:t>
            </a:r>
            <a:r>
              <a:rPr lang="ko-KR" altLang="en-US">
                <a:ea typeface="맑은 고딕"/>
                <a:cs typeface="Calibri"/>
              </a:rPr>
              <a:t>)</a:t>
            </a:r>
          </a:p>
          <a:p>
            <a:pPr marL="285750" indent="-285750">
              <a:buFont typeface="Arial"/>
              <a:buChar char="•"/>
            </a:pPr>
            <a:endParaRPr lang="ko-KR" altLang="en-US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ko-KR" altLang="en-US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err="1">
                <a:ea typeface="맑은 고딕"/>
                <a:cs typeface="Calibri"/>
              </a:rPr>
              <a:t>Brownian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Motion</a:t>
            </a:r>
            <a:r>
              <a:rPr lang="ko-KR" altLang="en-US">
                <a:ea typeface="맑은 고딕"/>
                <a:cs typeface="Calibri"/>
              </a:rPr>
              <a:t> 의 입자가 마찰(</a:t>
            </a:r>
            <a:r>
              <a:rPr lang="ko-KR" altLang="en-US" err="1">
                <a:ea typeface="맑은 고딕"/>
                <a:cs typeface="Calibri"/>
              </a:rPr>
              <a:t>theta</a:t>
            </a:r>
            <a:r>
              <a:rPr lang="ko-KR" altLang="en-US">
                <a:ea typeface="맑은 고딕"/>
                <a:cs typeface="Calibri"/>
              </a:rPr>
              <a:t>) 의 영향을 받아 자신의 이전 상태로 회귀하려는 경향을 가짐. </a:t>
            </a:r>
            <a:br>
              <a:rPr lang="ko-KR" altLang="en-US">
                <a:ea typeface="맑은 고딕"/>
                <a:cs typeface="Calibri"/>
              </a:rPr>
            </a:br>
            <a:r>
              <a:rPr lang="ko-KR" altLang="en-US">
                <a:ea typeface="맑은 고딕"/>
                <a:cs typeface="Calibri"/>
              </a:rPr>
              <a:t>이러한 경향성이 시간에 따라 심화되면서 </a:t>
            </a:r>
            <a:br>
              <a:rPr lang="ko-KR" altLang="en-US">
                <a:ea typeface="맑은 고딕"/>
                <a:cs typeface="Calibri"/>
              </a:rPr>
            </a:br>
            <a:r>
              <a:rPr lang="ko-KR" err="1">
                <a:ea typeface="맑은 고딕"/>
                <a:cs typeface="Calibri"/>
              </a:rPr>
              <a:t>long-term</a:t>
            </a:r>
            <a:r>
              <a:rPr lang="ko-KR">
                <a:ea typeface="맑은 고딕"/>
                <a:cs typeface="Calibri"/>
              </a:rPr>
              <a:t> </a:t>
            </a:r>
            <a:r>
              <a:rPr lang="ko-KR" err="1">
                <a:ea typeface="맑은 고딕"/>
                <a:cs typeface="Calibri"/>
              </a:rPr>
              <a:t>mean</a:t>
            </a:r>
            <a:r>
              <a:rPr lang="ko-KR">
                <a:ea typeface="맑은 고딕"/>
                <a:cs typeface="Calibri"/>
              </a:rPr>
              <a:t> </a:t>
            </a:r>
            <a:r>
              <a:rPr lang="ko-KR" altLang="en-US" err="1">
                <a:ea typeface="맑은 고딕"/>
                <a:cs typeface="Calibri"/>
              </a:rPr>
              <a:t>으로</a:t>
            </a:r>
            <a:r>
              <a:rPr lang="ko-KR" altLang="en-US">
                <a:ea typeface="맑은 고딕"/>
                <a:cs typeface="Calibri"/>
              </a:rPr>
              <a:t> 회귀하게 되는 확률과정</a:t>
            </a:r>
          </a:p>
          <a:p>
            <a:pPr marL="285750" indent="-285750">
              <a:buFont typeface="Arial"/>
              <a:buChar char="•"/>
            </a:pPr>
            <a:endParaRPr lang="ko-KR" altLang="en-US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>
                <a:ea typeface="맑은 고딕"/>
                <a:cs typeface="Calibri"/>
              </a:rPr>
              <a:t>해당 가정은 주식시장에서 </a:t>
            </a:r>
            <a:r>
              <a:rPr lang="ko-KR" altLang="en-US" err="1">
                <a:ea typeface="맑은 고딕"/>
                <a:cs typeface="Calibri"/>
              </a:rPr>
              <a:t>과매수</a:t>
            </a:r>
            <a:r>
              <a:rPr lang="ko-KR" altLang="en-US">
                <a:ea typeface="맑은 고딕"/>
                <a:cs typeface="Calibri"/>
              </a:rPr>
              <a:t>/</a:t>
            </a:r>
            <a:r>
              <a:rPr lang="ko-KR" altLang="en-US" err="1">
                <a:ea typeface="맑은 고딕"/>
                <a:cs typeface="Calibri"/>
              </a:rPr>
              <a:t>과매도</a:t>
            </a:r>
            <a:r>
              <a:rPr lang="ko-KR" altLang="en-US">
                <a:ea typeface="맑은 고딕"/>
                <a:cs typeface="Calibri"/>
              </a:rPr>
              <a:t> 상황 </a:t>
            </a:r>
            <a:br>
              <a:rPr lang="ko-KR" altLang="en-US">
                <a:ea typeface="맑은 고딕"/>
                <a:cs typeface="Calibri"/>
              </a:rPr>
            </a:br>
            <a:r>
              <a:rPr lang="ko-KR" altLang="en-US">
                <a:ea typeface="맑은 고딕"/>
                <a:cs typeface="Calibri"/>
              </a:rPr>
              <a:t>아래,  </a:t>
            </a:r>
            <a:r>
              <a:rPr lang="ko-KR" altLang="en-US" err="1">
                <a:ea typeface="맑은 고딕"/>
                <a:cs typeface="Calibri"/>
              </a:rPr>
              <a:t>long-term</a:t>
            </a:r>
            <a:r>
              <a:rPr lang="ko-KR" altLang="en-US">
                <a:ea typeface="맑은 고딕"/>
                <a:cs typeface="Calibri"/>
              </a:rPr>
              <a:t> </a:t>
            </a:r>
            <a:r>
              <a:rPr lang="ko-KR" altLang="en-US" err="1">
                <a:ea typeface="맑은 고딕"/>
                <a:cs typeface="Calibri"/>
              </a:rPr>
              <a:t>mean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으로</a:t>
            </a:r>
            <a:r>
              <a:rPr lang="ko-KR" altLang="en-US">
                <a:ea typeface="맑은 고딕"/>
                <a:cs typeface="Calibri"/>
              </a:rPr>
              <a:t> 회귀하려는 특징 반영</a:t>
            </a: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A3628895-3B38-96F4-0F1D-1E51F3C4C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075" y="5322310"/>
            <a:ext cx="3259958" cy="481853"/>
          </a:xfrm>
          <a:prstGeom prst="rect">
            <a:avLst/>
          </a:prstGeom>
        </p:spPr>
      </p:pic>
      <p:pic>
        <p:nvPicPr>
          <p:cNvPr id="3" name="그림 6" descr="텍스트, 스크린샷, 라인, 그래프이(가) 표시된 사진&#10;&#10;자동 생성된 설명">
            <a:extLst>
              <a:ext uri="{FF2B5EF4-FFF2-40B4-BE49-F238E27FC236}">
                <a16:creationId xmlns:a16="http://schemas.microsoft.com/office/drawing/2014/main" id="{344400B6-E299-6F70-B1B8-30137B2419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1592" y="2336528"/>
            <a:ext cx="5565082" cy="2768544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E5883809-8FAF-4377-FC8A-ACF38DE32D94}"/>
              </a:ext>
            </a:extLst>
          </p:cNvPr>
          <p:cNvSpPr txBox="1"/>
          <p:nvPr/>
        </p:nvSpPr>
        <p:spPr>
          <a:xfrm>
            <a:off x="738213" y="926078"/>
            <a:ext cx="13716191" cy="9131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04. Ensemble with </a:t>
            </a:r>
            <a:r>
              <a:rPr lang="en-US" altLang="ko-KR" sz="5300" err="1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sharpe</a:t>
            </a:r>
            <a:r>
              <a:rPr lang="en-US" altLang="ko-KR" sz="5300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 ratio</a:t>
            </a:r>
            <a:endParaRPr lang="en-US" sz="5300">
              <a:latin typeface="Bebas Neue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0899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29"/>
    </mc:Choice>
    <mc:Fallback xmlns="">
      <p:transition spd="slow" advTm="7529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2186" y="1945433"/>
            <a:ext cx="341629" cy="6092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sp>
        <p:nvSpPr>
          <p:cNvPr id="8" name="Object 6">
            <a:extLst>
              <a:ext uri="{FF2B5EF4-FFF2-40B4-BE49-F238E27FC236}">
                <a16:creationId xmlns:a16="http://schemas.microsoft.com/office/drawing/2014/main" id="{C8229FA7-1ED9-B1C1-C7F4-3BE151E6D216}"/>
              </a:ext>
            </a:extLst>
          </p:cNvPr>
          <p:cNvSpPr txBox="1"/>
          <p:nvPr/>
        </p:nvSpPr>
        <p:spPr>
          <a:xfrm>
            <a:off x="842481" y="646018"/>
            <a:ext cx="3452532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>
                <a:solidFill>
                  <a:srgbClr val="2D3136"/>
                </a:solidFill>
                <a:ea typeface="Calibri"/>
                <a:cs typeface="Calibri"/>
              </a:rPr>
              <a:t>Hard Vote the model with 'highest' </a:t>
            </a:r>
            <a:r>
              <a:rPr lang="en-US" altLang="ko-KR" sz="1200" err="1">
                <a:solidFill>
                  <a:srgbClr val="2D3136"/>
                </a:solidFill>
                <a:ea typeface="Calibri"/>
                <a:cs typeface="Calibri"/>
              </a:rPr>
              <a:t>sharpe</a:t>
            </a:r>
            <a:r>
              <a:rPr lang="en-US" altLang="ko-KR" sz="1200">
                <a:solidFill>
                  <a:srgbClr val="2D3136"/>
                </a:solidFill>
                <a:ea typeface="Calibri"/>
                <a:cs typeface="Calibri"/>
              </a:rPr>
              <a:t> ratio</a:t>
            </a: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B67A53A6-97DF-587F-F9B0-EEE08FAD2150}"/>
              </a:ext>
            </a:extLst>
          </p:cNvPr>
          <p:cNvSpPr txBox="1"/>
          <p:nvPr/>
        </p:nvSpPr>
        <p:spPr>
          <a:xfrm>
            <a:off x="1249345" y="1850510"/>
            <a:ext cx="5401915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10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맑은 고딕"/>
              </a:rPr>
              <a:t>Why </a:t>
            </a:r>
            <a:r>
              <a:rPr lang="en-US" altLang="ko-KR" sz="2100" err="1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맑은 고딕"/>
              </a:rPr>
              <a:t>OUr</a:t>
            </a:r>
            <a:r>
              <a:rPr lang="en-US" altLang="ko-KR" sz="210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맑은 고딕"/>
              </a:rPr>
              <a:t> process in reinforcement learning?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6EA39F-9B0D-080B-A9DD-F8390842B42F}"/>
              </a:ext>
            </a:extLst>
          </p:cNvPr>
          <p:cNvSpPr txBox="1"/>
          <p:nvPr/>
        </p:nvSpPr>
        <p:spPr>
          <a:xfrm>
            <a:off x="833913" y="2338831"/>
            <a:ext cx="10205786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>
                <a:ea typeface="맑은 고딕"/>
                <a:cs typeface="Calibri"/>
              </a:rPr>
              <a:t>&lt; 강화학습에 왜 적용되었나?&gt;</a:t>
            </a:r>
            <a:endParaRPr lang="ko-KR"/>
          </a:p>
          <a:p>
            <a:pPr marL="285750" indent="-285750">
              <a:buFont typeface="Arial"/>
              <a:buChar char="•"/>
            </a:pPr>
            <a:r>
              <a:rPr lang="ko-KR" altLang="en-US" err="1">
                <a:ea typeface="맑은 고딕"/>
                <a:cs typeface="Calibri"/>
              </a:rPr>
              <a:t>Off_Policy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Algorithm</a:t>
            </a:r>
            <a:r>
              <a:rPr lang="ko-KR" altLang="en-US">
                <a:ea typeface="맑은 고딕"/>
                <a:cs typeface="Calibri"/>
              </a:rPr>
              <a:t> 에서 </a:t>
            </a:r>
            <a:r>
              <a:rPr lang="ko-KR" altLang="en-US" err="1">
                <a:ea typeface="맑은 고딕"/>
                <a:cs typeface="Calibri"/>
              </a:rPr>
              <a:t>Action</a:t>
            </a:r>
            <a:r>
              <a:rPr lang="ko-KR" altLang="en-US">
                <a:ea typeface="맑은 고딕"/>
                <a:cs typeface="Calibri"/>
              </a:rPr>
              <a:t> _</a:t>
            </a:r>
            <a:r>
              <a:rPr lang="ko-KR" altLang="en-US" err="1">
                <a:ea typeface="맑은 고딕"/>
                <a:cs typeface="Calibri"/>
              </a:rPr>
              <a:t>Noise</a:t>
            </a:r>
            <a:r>
              <a:rPr lang="ko-KR" altLang="en-US">
                <a:ea typeface="맑은 고딕"/>
                <a:cs typeface="Calibri"/>
              </a:rPr>
              <a:t> 가 </a:t>
            </a:r>
            <a:r>
              <a:rPr lang="ko-KR" altLang="en-US" err="1">
                <a:ea typeface="맑은 고딕"/>
                <a:cs typeface="Calibri"/>
              </a:rPr>
              <a:t>Orstein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Uhlenbeck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Process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를</a:t>
            </a:r>
            <a:r>
              <a:rPr lang="ko-KR" altLang="en-US">
                <a:ea typeface="맑은 고딕"/>
                <a:cs typeface="Calibri"/>
              </a:rPr>
              <a:t> 따른다는 가설.</a:t>
            </a:r>
            <a:endParaRPr lang="ko-KR">
              <a:ea typeface="맑은 고딕" panose="020B0503020000020004" pitchFamily="34" charset="-127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>
                <a:ea typeface="맑은 고딕"/>
                <a:cs typeface="Calibri"/>
              </a:rPr>
              <a:t>기존 </a:t>
            </a:r>
            <a:r>
              <a:rPr lang="ko-KR" altLang="en-US" err="1">
                <a:ea typeface="맑은 고딕"/>
                <a:cs typeface="Calibri"/>
              </a:rPr>
              <a:t>Uniformly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random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noise를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parametric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noise</a:t>
            </a:r>
            <a:r>
              <a:rPr lang="ko-KR" altLang="en-US">
                <a:ea typeface="맑은 고딕"/>
                <a:cs typeface="Calibri"/>
              </a:rPr>
              <a:t> 로 상정하여 </a:t>
            </a:r>
            <a:br>
              <a:rPr lang="ko-KR" altLang="en-US">
                <a:ea typeface="맑은 고딕"/>
                <a:cs typeface="Calibri"/>
              </a:rPr>
            </a:br>
            <a:r>
              <a:rPr lang="ko-KR" altLang="en-US">
                <a:ea typeface="맑은 고딕"/>
                <a:cs typeface="Calibri"/>
              </a:rPr>
              <a:t>(1) </a:t>
            </a:r>
            <a:r>
              <a:rPr lang="ko-KR" altLang="en-US" err="1">
                <a:ea typeface="맑은 고딕"/>
                <a:cs typeface="Calibri"/>
              </a:rPr>
              <a:t>Statistical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Efficiency</a:t>
            </a:r>
            <a:r>
              <a:rPr lang="ko-KR" altLang="en-US">
                <a:ea typeface="맑은 고딕"/>
                <a:cs typeface="Calibri"/>
              </a:rPr>
              <a:t> (충분한 </a:t>
            </a:r>
            <a:r>
              <a:rPr lang="ko-KR" altLang="en-US" err="1">
                <a:ea typeface="맑은 고딕"/>
                <a:cs typeface="Calibri"/>
              </a:rPr>
              <a:t>episode가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확보되었을때</a:t>
            </a:r>
            <a:r>
              <a:rPr lang="ko-KR" altLang="en-US">
                <a:ea typeface="맑은 고딕"/>
                <a:cs typeface="Calibri"/>
              </a:rPr>
              <a:t>)</a:t>
            </a:r>
            <a:br>
              <a:rPr lang="ko-KR" altLang="en-US">
                <a:ea typeface="맑은 고딕"/>
                <a:cs typeface="Calibri"/>
              </a:rPr>
            </a:br>
            <a:r>
              <a:rPr lang="ko-KR" altLang="en-US">
                <a:ea typeface="맑은 고딕"/>
                <a:cs typeface="Calibri"/>
              </a:rPr>
              <a:t>(2) </a:t>
            </a:r>
            <a:r>
              <a:rPr lang="ko-KR" altLang="en-US" err="1">
                <a:ea typeface="맑은 고딕"/>
                <a:cs typeface="Calibri"/>
              </a:rPr>
              <a:t>precise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dynamics</a:t>
            </a:r>
            <a:r>
              <a:rPr lang="ko-KR" altLang="en-US">
                <a:ea typeface="맑은 고딕"/>
                <a:cs typeface="Calibri"/>
              </a:rPr>
              <a:t> </a:t>
            </a:r>
          </a:p>
          <a:p>
            <a:pPr marL="285750" indent="-285750">
              <a:buFont typeface="Arial"/>
              <a:buChar char="•"/>
            </a:pPr>
            <a:endParaRPr lang="ko-KR" altLang="en-US">
              <a:ea typeface="맑은 고딕" panose="020B0503020000020004" pitchFamily="34" charset="-127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>
                <a:ea typeface="맑은 고딕"/>
                <a:cs typeface="Calibri"/>
              </a:rPr>
              <a:t>OU </a:t>
            </a:r>
            <a:r>
              <a:rPr lang="ko-KR" altLang="en-US" err="1">
                <a:ea typeface="맑은 고딕"/>
                <a:cs typeface="Calibri"/>
              </a:rPr>
              <a:t>process의</a:t>
            </a:r>
            <a:r>
              <a:rPr lang="ko-KR" altLang="en-US">
                <a:ea typeface="맑은 고딕"/>
                <a:cs typeface="Calibri"/>
              </a:rPr>
              <a:t> 평균회귀 가설은 </a:t>
            </a:r>
            <a:r>
              <a:rPr lang="ko-KR" altLang="en-US" err="1">
                <a:ea typeface="맑은 고딕"/>
                <a:cs typeface="Calibri"/>
              </a:rPr>
              <a:t>moving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average를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state_space로</a:t>
            </a:r>
            <a:r>
              <a:rPr lang="ko-KR" altLang="en-US">
                <a:ea typeface="맑은 고딕"/>
                <a:cs typeface="Calibri"/>
              </a:rPr>
              <a:t> 사용하여 주식시장의 움직임을 </a:t>
            </a:r>
            <a:r>
              <a:rPr lang="ko-KR" altLang="en-US" err="1">
                <a:ea typeface="맑은 고딕"/>
                <a:cs typeface="Calibri"/>
              </a:rPr>
              <a:t>capture하고자</a:t>
            </a:r>
            <a:r>
              <a:rPr lang="ko-KR" altLang="en-US">
                <a:ea typeface="맑은 고딕"/>
                <a:cs typeface="Calibri"/>
              </a:rPr>
              <a:t> 하는 </a:t>
            </a:r>
            <a:r>
              <a:rPr lang="ko-KR" altLang="en-US" err="1">
                <a:ea typeface="맑은 고딕"/>
                <a:cs typeface="Calibri"/>
              </a:rPr>
              <a:t>DRL모델과</a:t>
            </a:r>
            <a:r>
              <a:rPr lang="ko-KR" altLang="en-US">
                <a:ea typeface="맑은 고딕"/>
                <a:cs typeface="Calibri"/>
              </a:rPr>
              <a:t> 동일한 가설</a:t>
            </a:r>
          </a:p>
          <a:p>
            <a:pPr marL="285750" indent="-285750">
              <a:buFont typeface="Arial"/>
              <a:buChar char="•"/>
            </a:pPr>
            <a:r>
              <a:rPr lang="ko-KR" altLang="en-US">
                <a:ea typeface="맑은 고딕"/>
                <a:cs typeface="Calibri"/>
              </a:rPr>
              <a:t>평균회귀 가설이 </a:t>
            </a:r>
            <a:r>
              <a:rPr lang="ko-KR" altLang="en-US" err="1">
                <a:ea typeface="맑은 고딕"/>
                <a:cs typeface="Calibri"/>
              </a:rPr>
              <a:t>statistically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significant한</a:t>
            </a:r>
            <a:r>
              <a:rPr lang="ko-KR" altLang="en-US">
                <a:ea typeface="맑은 고딕"/>
                <a:cs typeface="Calibri"/>
              </a:rPr>
              <a:t> 경우 움직임을 예측하는데 있어 효과적.</a:t>
            </a:r>
            <a:endParaRPr lang="ko-KR"/>
          </a:p>
        </p:txBody>
      </p:sp>
      <p:pic>
        <p:nvPicPr>
          <p:cNvPr id="6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06EE9E6-E85C-A5E3-8EEB-57E78C969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600" y="5322353"/>
            <a:ext cx="5635037" cy="1407925"/>
          </a:xfrm>
          <a:prstGeom prst="rect">
            <a:avLst/>
          </a:prstGeom>
        </p:spPr>
      </p:pic>
      <p:pic>
        <p:nvPicPr>
          <p:cNvPr id="7" name="그림 8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9DA22F39-5C98-F73F-10A3-D1A5AB4A0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592" y="5097534"/>
            <a:ext cx="4253559" cy="1702009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99C468DF-AAC1-C1D2-D29A-AAEB6F36A2F8}"/>
              </a:ext>
            </a:extLst>
          </p:cNvPr>
          <p:cNvSpPr txBox="1"/>
          <p:nvPr/>
        </p:nvSpPr>
        <p:spPr>
          <a:xfrm>
            <a:off x="738213" y="926078"/>
            <a:ext cx="13716191" cy="9131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04. Ensemble with </a:t>
            </a:r>
            <a:r>
              <a:rPr lang="en-US" altLang="ko-KR" sz="5300" err="1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sharpe</a:t>
            </a:r>
            <a:r>
              <a:rPr lang="en-US" altLang="ko-KR" sz="5300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 ratio</a:t>
            </a:r>
            <a:endParaRPr lang="en-US" sz="5300">
              <a:latin typeface="Bebas Neue"/>
              <a:ea typeface="맑은 고딕"/>
            </a:endParaRPr>
          </a:p>
        </p:txBody>
      </p:sp>
      <p:pic>
        <p:nvPicPr>
          <p:cNvPr id="5" name="그림 2302" descr="패턴, 폰트, 스크린샷, 대칭이(가) 표시된 사진&#10;&#10;자동 생성된 설명">
            <a:extLst>
              <a:ext uri="{FF2B5EF4-FFF2-40B4-BE49-F238E27FC236}">
                <a16:creationId xmlns:a16="http://schemas.microsoft.com/office/drawing/2014/main" id="{EFD0CB7E-175E-7DF1-D586-5E098BC8F7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4950" y="1043869"/>
            <a:ext cx="2275464" cy="1188088"/>
          </a:xfrm>
          <a:prstGeom prst="rect">
            <a:avLst/>
          </a:prstGeom>
        </p:spPr>
      </p:pic>
      <p:pic>
        <p:nvPicPr>
          <p:cNvPr id="2" name="그림 8">
            <a:extLst>
              <a:ext uri="{FF2B5EF4-FFF2-40B4-BE49-F238E27FC236}">
                <a16:creationId xmlns:a16="http://schemas.microsoft.com/office/drawing/2014/main" id="{E3183420-2212-E8DC-1D2A-84617E59A1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0553" y="2340509"/>
            <a:ext cx="7148100" cy="27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3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29"/>
    </mc:Choice>
    <mc:Fallback xmlns="">
      <p:transition spd="slow" advTm="7529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2186" y="1945433"/>
            <a:ext cx="341629" cy="6092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sp>
        <p:nvSpPr>
          <p:cNvPr id="8" name="Object 6">
            <a:extLst>
              <a:ext uri="{FF2B5EF4-FFF2-40B4-BE49-F238E27FC236}">
                <a16:creationId xmlns:a16="http://schemas.microsoft.com/office/drawing/2014/main" id="{C8229FA7-1ED9-B1C1-C7F4-3BE151E6D216}"/>
              </a:ext>
            </a:extLst>
          </p:cNvPr>
          <p:cNvSpPr txBox="1"/>
          <p:nvPr/>
        </p:nvSpPr>
        <p:spPr>
          <a:xfrm>
            <a:off x="842481" y="646018"/>
            <a:ext cx="3452532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>
                <a:solidFill>
                  <a:srgbClr val="2D3136"/>
                </a:solidFill>
                <a:ea typeface="Calibri"/>
                <a:cs typeface="Calibri"/>
              </a:rPr>
              <a:t>Hard Vote the model with 'highest' </a:t>
            </a:r>
            <a:r>
              <a:rPr lang="en-US" altLang="ko-KR" sz="1200" err="1">
                <a:solidFill>
                  <a:srgbClr val="2D3136"/>
                </a:solidFill>
                <a:ea typeface="Calibri"/>
                <a:cs typeface="Calibri"/>
              </a:rPr>
              <a:t>sharpe</a:t>
            </a:r>
            <a:r>
              <a:rPr lang="en-US" altLang="ko-KR" sz="1200">
                <a:solidFill>
                  <a:srgbClr val="2D3136"/>
                </a:solidFill>
                <a:ea typeface="Calibri"/>
                <a:cs typeface="Calibri"/>
              </a:rPr>
              <a:t> ratio</a:t>
            </a: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B67A53A6-97DF-587F-F9B0-EEE08FAD2150}"/>
              </a:ext>
            </a:extLst>
          </p:cNvPr>
          <p:cNvSpPr txBox="1"/>
          <p:nvPr/>
        </p:nvSpPr>
        <p:spPr>
          <a:xfrm>
            <a:off x="1249345" y="1850510"/>
            <a:ext cx="5401915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10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맑은 고딕"/>
              </a:rPr>
              <a:t>Results : (1) </a:t>
            </a:r>
            <a:r>
              <a:rPr lang="en-US" altLang="ko-KR" sz="2100" err="1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맑은 고딕"/>
              </a:rPr>
              <a:t>All_Ensemble</a:t>
            </a:r>
            <a:endParaRPr lang="ko-KR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그림 4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D3CB113B-D01B-2521-BD69-899C00C2A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009" y="2268572"/>
            <a:ext cx="8040322" cy="1813008"/>
          </a:xfrm>
          <a:prstGeom prst="rect">
            <a:avLst/>
          </a:prstGeom>
        </p:spPr>
      </p:pic>
      <p:pic>
        <p:nvPicPr>
          <p:cNvPr id="6" name="그림 6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039F3339-1118-B604-A97E-C2DE5F851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212" y="4213345"/>
            <a:ext cx="6967502" cy="2646148"/>
          </a:xfrm>
          <a:prstGeom prst="rect">
            <a:avLst/>
          </a:prstGeom>
        </p:spPr>
      </p:pic>
      <p:pic>
        <p:nvPicPr>
          <p:cNvPr id="9" name="그림 11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FB53719F-3EC5-1608-0D6E-00E8FDD89B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6266" y="1683342"/>
            <a:ext cx="2965048" cy="2310647"/>
          </a:xfrm>
          <a:prstGeom prst="rect">
            <a:avLst/>
          </a:prstGeom>
        </p:spPr>
      </p:pic>
      <p:pic>
        <p:nvPicPr>
          <p:cNvPr id="12" name="그림 1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EAC88239-C8B1-B11E-D55B-61B65D88DD7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25" b="9169"/>
          <a:stretch/>
        </p:blipFill>
        <p:spPr>
          <a:xfrm>
            <a:off x="9046266" y="4165586"/>
            <a:ext cx="2955424" cy="25357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71DC08D-D0EB-0886-6395-50C407DD0676}"/>
              </a:ext>
            </a:extLst>
          </p:cNvPr>
          <p:cNvSpPr/>
          <p:nvPr/>
        </p:nvSpPr>
        <p:spPr>
          <a:xfrm>
            <a:off x="10437090" y="4801104"/>
            <a:ext cx="811672" cy="3367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DE58687-DEDB-9731-4917-5B3C6F2C7004}"/>
              </a:ext>
            </a:extLst>
          </p:cNvPr>
          <p:cNvSpPr/>
          <p:nvPr/>
        </p:nvSpPr>
        <p:spPr>
          <a:xfrm>
            <a:off x="10333608" y="1985492"/>
            <a:ext cx="811672" cy="299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1F341D1-1935-3B02-C1D8-0FD868FAD689}"/>
              </a:ext>
            </a:extLst>
          </p:cNvPr>
          <p:cNvSpPr/>
          <p:nvPr/>
        </p:nvSpPr>
        <p:spPr>
          <a:xfrm>
            <a:off x="10437090" y="6560288"/>
            <a:ext cx="811672" cy="1392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63F5697-F171-EEBA-3C8C-A5C114DC4BCE}"/>
              </a:ext>
            </a:extLst>
          </p:cNvPr>
          <p:cNvSpPr/>
          <p:nvPr/>
        </p:nvSpPr>
        <p:spPr>
          <a:xfrm>
            <a:off x="10343015" y="3641194"/>
            <a:ext cx="811672" cy="1392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1FB18401-43E9-C72F-C627-2F38E964F423}"/>
              </a:ext>
            </a:extLst>
          </p:cNvPr>
          <p:cNvSpPr txBox="1"/>
          <p:nvPr/>
        </p:nvSpPr>
        <p:spPr>
          <a:xfrm>
            <a:off x="738213" y="926078"/>
            <a:ext cx="13716191" cy="9131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04. Ensemble with </a:t>
            </a:r>
            <a:r>
              <a:rPr lang="en-US" altLang="ko-KR" sz="5300" err="1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sharpe</a:t>
            </a:r>
            <a:r>
              <a:rPr lang="en-US" altLang="ko-KR" sz="5300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 ratio</a:t>
            </a:r>
            <a:endParaRPr lang="en-US" sz="5300">
              <a:latin typeface="Bebas Neue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7302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29"/>
    </mc:Choice>
    <mc:Fallback xmlns="">
      <p:transition spd="slow" advTm="7529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2186" y="1945433"/>
            <a:ext cx="341629" cy="6092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sp>
        <p:nvSpPr>
          <p:cNvPr id="8" name="Object 6">
            <a:extLst>
              <a:ext uri="{FF2B5EF4-FFF2-40B4-BE49-F238E27FC236}">
                <a16:creationId xmlns:a16="http://schemas.microsoft.com/office/drawing/2014/main" id="{C8229FA7-1ED9-B1C1-C7F4-3BE151E6D216}"/>
              </a:ext>
            </a:extLst>
          </p:cNvPr>
          <p:cNvSpPr txBox="1"/>
          <p:nvPr/>
        </p:nvSpPr>
        <p:spPr>
          <a:xfrm>
            <a:off x="842481" y="646018"/>
            <a:ext cx="3452532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>
                <a:solidFill>
                  <a:srgbClr val="2D3136"/>
                </a:solidFill>
                <a:ea typeface="Calibri"/>
                <a:cs typeface="Calibri"/>
              </a:rPr>
              <a:t>Hard Vote the model with 'highest' </a:t>
            </a:r>
            <a:r>
              <a:rPr lang="en-US" altLang="ko-KR" sz="1200" err="1">
                <a:solidFill>
                  <a:srgbClr val="2D3136"/>
                </a:solidFill>
                <a:ea typeface="Calibri"/>
                <a:cs typeface="Calibri"/>
              </a:rPr>
              <a:t>sharpe</a:t>
            </a:r>
            <a:r>
              <a:rPr lang="en-US" altLang="ko-KR" sz="1200">
                <a:solidFill>
                  <a:srgbClr val="2D3136"/>
                </a:solidFill>
                <a:ea typeface="Calibri"/>
                <a:cs typeface="Calibri"/>
              </a:rPr>
              <a:t> ratio</a:t>
            </a: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B67A53A6-97DF-587F-F9B0-EEE08FAD2150}"/>
              </a:ext>
            </a:extLst>
          </p:cNvPr>
          <p:cNvSpPr txBox="1"/>
          <p:nvPr/>
        </p:nvSpPr>
        <p:spPr>
          <a:xfrm>
            <a:off x="1249345" y="1850510"/>
            <a:ext cx="5401915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10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맑은 고딕"/>
              </a:rPr>
              <a:t>Results : (2) </a:t>
            </a:r>
            <a:r>
              <a:rPr lang="en-US" altLang="ko-KR" sz="2100" err="1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맑은 고딕"/>
              </a:rPr>
              <a:t>On_policy</a:t>
            </a:r>
            <a:r>
              <a:rPr lang="en-US" altLang="ko-KR" sz="210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맑은 고딕"/>
              </a:rPr>
              <a:t> Ensemble</a:t>
            </a:r>
            <a:endParaRPr lang="ko-KR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1A40573-F27B-D486-9DAF-E538961CB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39" y="2261209"/>
            <a:ext cx="5022888" cy="1873428"/>
          </a:xfrm>
          <a:prstGeom prst="rect">
            <a:avLst/>
          </a:prstGeom>
        </p:spPr>
      </p:pic>
      <p:pic>
        <p:nvPicPr>
          <p:cNvPr id="18" name="그림 18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4C6CA30A-85D8-0503-5C9D-183E5F986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092" y="4141687"/>
            <a:ext cx="6980939" cy="2639812"/>
          </a:xfrm>
          <a:prstGeom prst="rect">
            <a:avLst/>
          </a:prstGeom>
        </p:spPr>
      </p:pic>
      <p:pic>
        <p:nvPicPr>
          <p:cNvPr id="20" name="그림 1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DD80880-E5B9-E3EE-8C26-AB22D38737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25" b="9169"/>
          <a:stretch/>
        </p:blipFill>
        <p:spPr>
          <a:xfrm>
            <a:off x="9056289" y="4061789"/>
            <a:ext cx="2955424" cy="2535750"/>
          </a:xfrm>
          <a:prstGeom prst="rect">
            <a:avLst/>
          </a:prstGeom>
        </p:spPr>
      </p:pic>
      <p:pic>
        <p:nvPicPr>
          <p:cNvPr id="21" name="그림 21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B76CA07-0A1E-479B-BDD5-1A8ECE3FD4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6290" y="1531114"/>
            <a:ext cx="2955402" cy="2399477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61C7AE-EF9F-FCC6-29F5-FDEA0E39B181}"/>
              </a:ext>
            </a:extLst>
          </p:cNvPr>
          <p:cNvSpPr/>
          <p:nvPr/>
        </p:nvSpPr>
        <p:spPr>
          <a:xfrm>
            <a:off x="10390668" y="1876966"/>
            <a:ext cx="811672" cy="299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A7C6630-BB8F-CB54-FF20-BCD9ABCA4DAE}"/>
              </a:ext>
            </a:extLst>
          </p:cNvPr>
          <p:cNvSpPr/>
          <p:nvPr/>
        </p:nvSpPr>
        <p:spPr>
          <a:xfrm>
            <a:off x="10456520" y="4716122"/>
            <a:ext cx="811672" cy="299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59ACE5F-1149-CC8E-99C6-932B40372961}"/>
              </a:ext>
            </a:extLst>
          </p:cNvPr>
          <p:cNvSpPr/>
          <p:nvPr/>
        </p:nvSpPr>
        <p:spPr>
          <a:xfrm>
            <a:off x="10447113" y="6456491"/>
            <a:ext cx="811672" cy="1392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CA0052F-15CC-485C-4D38-5E19F61F4DAD}"/>
              </a:ext>
            </a:extLst>
          </p:cNvPr>
          <p:cNvSpPr/>
          <p:nvPr/>
        </p:nvSpPr>
        <p:spPr>
          <a:xfrm>
            <a:off x="10392550" y="3553365"/>
            <a:ext cx="811672" cy="1392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08612A9E-20E3-270B-F7A4-08ED4C78E574}"/>
              </a:ext>
            </a:extLst>
          </p:cNvPr>
          <p:cNvSpPr txBox="1"/>
          <p:nvPr/>
        </p:nvSpPr>
        <p:spPr>
          <a:xfrm>
            <a:off x="738213" y="926078"/>
            <a:ext cx="13716191" cy="9131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04. Ensemble with </a:t>
            </a:r>
            <a:r>
              <a:rPr lang="en-US" altLang="ko-KR" sz="5300" err="1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sharpe</a:t>
            </a:r>
            <a:r>
              <a:rPr lang="en-US" altLang="ko-KR" sz="5300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 ratio</a:t>
            </a:r>
            <a:endParaRPr lang="en-US" sz="5300">
              <a:latin typeface="Bebas Neue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3814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29"/>
    </mc:Choice>
    <mc:Fallback xmlns="">
      <p:transition spd="slow" advTm="7529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4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7D3ADACB-1A38-2BEE-45FF-DEF521EDA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35" y="4163242"/>
            <a:ext cx="6977605" cy="2650173"/>
          </a:xfrm>
          <a:prstGeom prst="rect">
            <a:avLst/>
          </a:prstGeom>
        </p:spPr>
      </p:pic>
      <p:pic>
        <p:nvPicPr>
          <p:cNvPr id="13" name="그림 13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DAD20928-77AB-903E-95CA-D68AFE835B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" r="173" b="8000"/>
          <a:stretch/>
        </p:blipFill>
        <p:spPr>
          <a:xfrm>
            <a:off x="832186" y="2225434"/>
            <a:ext cx="6008468" cy="19155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32186" y="1945433"/>
            <a:ext cx="341629" cy="6092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sp>
        <p:nvSpPr>
          <p:cNvPr id="8" name="Object 6">
            <a:extLst>
              <a:ext uri="{FF2B5EF4-FFF2-40B4-BE49-F238E27FC236}">
                <a16:creationId xmlns:a16="http://schemas.microsoft.com/office/drawing/2014/main" id="{C8229FA7-1ED9-B1C1-C7F4-3BE151E6D216}"/>
              </a:ext>
            </a:extLst>
          </p:cNvPr>
          <p:cNvSpPr txBox="1"/>
          <p:nvPr/>
        </p:nvSpPr>
        <p:spPr>
          <a:xfrm>
            <a:off x="842481" y="646018"/>
            <a:ext cx="3452532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>
                <a:solidFill>
                  <a:srgbClr val="2D3136"/>
                </a:solidFill>
                <a:ea typeface="Calibri"/>
                <a:cs typeface="Calibri"/>
              </a:rPr>
              <a:t>Hard Vote the model with 'highest' </a:t>
            </a:r>
            <a:r>
              <a:rPr lang="en-US" altLang="ko-KR" sz="1200" err="1">
                <a:solidFill>
                  <a:srgbClr val="2D3136"/>
                </a:solidFill>
                <a:ea typeface="Calibri"/>
                <a:cs typeface="Calibri"/>
              </a:rPr>
              <a:t>sharpe</a:t>
            </a:r>
            <a:r>
              <a:rPr lang="en-US" altLang="ko-KR" sz="1200">
                <a:solidFill>
                  <a:srgbClr val="2D3136"/>
                </a:solidFill>
                <a:ea typeface="Calibri"/>
                <a:cs typeface="Calibri"/>
              </a:rPr>
              <a:t> ratio</a:t>
            </a: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B67A53A6-97DF-587F-F9B0-EEE08FAD2150}"/>
              </a:ext>
            </a:extLst>
          </p:cNvPr>
          <p:cNvSpPr txBox="1"/>
          <p:nvPr/>
        </p:nvSpPr>
        <p:spPr>
          <a:xfrm>
            <a:off x="1249345" y="1850510"/>
            <a:ext cx="5401915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10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맑은 고딕"/>
              </a:rPr>
              <a:t>Results : (3) </a:t>
            </a:r>
            <a:r>
              <a:rPr lang="en-US" altLang="ko-KR" sz="2100" err="1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맑은 고딕"/>
              </a:rPr>
              <a:t>off_policy</a:t>
            </a:r>
            <a:r>
              <a:rPr lang="en-US" altLang="ko-KR" sz="210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맑은 고딕"/>
              </a:rPr>
              <a:t> Ensemble</a:t>
            </a:r>
            <a:endParaRPr lang="ko-K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6" name="그림 1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6318ACA-A503-EE24-6045-B66CE38FC7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25" b="9169"/>
          <a:stretch/>
        </p:blipFill>
        <p:spPr>
          <a:xfrm>
            <a:off x="9046129" y="4183709"/>
            <a:ext cx="2955424" cy="2535750"/>
          </a:xfrm>
          <a:prstGeom prst="rect">
            <a:avLst/>
          </a:prstGeom>
        </p:spPr>
      </p:pic>
      <p:pic>
        <p:nvPicPr>
          <p:cNvPr id="17" name="그림 1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6CDD9B6-C4B5-1824-D362-ADB9D9BEEE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6130" y="1655394"/>
            <a:ext cx="2955402" cy="237649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D85991-7DCF-AF07-0DC4-371925D555BC}"/>
              </a:ext>
            </a:extLst>
          </p:cNvPr>
          <p:cNvSpPr/>
          <p:nvPr/>
        </p:nvSpPr>
        <p:spPr>
          <a:xfrm>
            <a:off x="10380508" y="1999639"/>
            <a:ext cx="811672" cy="299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EA6F3C1-968A-5319-EB21-284BCAF6376F}"/>
              </a:ext>
            </a:extLst>
          </p:cNvPr>
          <p:cNvSpPr/>
          <p:nvPr/>
        </p:nvSpPr>
        <p:spPr>
          <a:xfrm>
            <a:off x="10446360" y="4838042"/>
            <a:ext cx="811672" cy="299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954B689-32B0-FD5F-3872-D24000B35A7F}"/>
              </a:ext>
            </a:extLst>
          </p:cNvPr>
          <p:cNvSpPr/>
          <p:nvPr/>
        </p:nvSpPr>
        <p:spPr>
          <a:xfrm>
            <a:off x="10436953" y="6578411"/>
            <a:ext cx="811672" cy="1392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6917ECB-9698-B70C-9D88-FE85756F7E11}"/>
              </a:ext>
            </a:extLst>
          </p:cNvPr>
          <p:cNvSpPr/>
          <p:nvPr/>
        </p:nvSpPr>
        <p:spPr>
          <a:xfrm>
            <a:off x="10382390" y="3685445"/>
            <a:ext cx="811672" cy="1392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C8A0678C-629D-AE0F-68BF-0F65460572E0}"/>
              </a:ext>
            </a:extLst>
          </p:cNvPr>
          <p:cNvSpPr txBox="1"/>
          <p:nvPr/>
        </p:nvSpPr>
        <p:spPr>
          <a:xfrm>
            <a:off x="738213" y="926078"/>
            <a:ext cx="13716191" cy="9131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04. Ensemble with </a:t>
            </a:r>
            <a:r>
              <a:rPr lang="en-US" altLang="ko-KR" sz="5300" err="1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sharpe</a:t>
            </a:r>
            <a:r>
              <a:rPr lang="en-US" altLang="ko-KR" sz="5300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 ratio</a:t>
            </a:r>
            <a:endParaRPr lang="en-US" sz="5300">
              <a:latin typeface="Bebas Neue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139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29"/>
    </mc:Choice>
    <mc:Fallback xmlns="">
      <p:transition spd="slow" advTm="7529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2186" y="1945433"/>
            <a:ext cx="341629" cy="6092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sp>
        <p:nvSpPr>
          <p:cNvPr id="8" name="Object 6">
            <a:extLst>
              <a:ext uri="{FF2B5EF4-FFF2-40B4-BE49-F238E27FC236}">
                <a16:creationId xmlns:a16="http://schemas.microsoft.com/office/drawing/2014/main" id="{C8229FA7-1ED9-B1C1-C7F4-3BE151E6D216}"/>
              </a:ext>
            </a:extLst>
          </p:cNvPr>
          <p:cNvSpPr txBox="1"/>
          <p:nvPr/>
        </p:nvSpPr>
        <p:spPr>
          <a:xfrm>
            <a:off x="842481" y="646018"/>
            <a:ext cx="3452532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>
                <a:solidFill>
                  <a:srgbClr val="2D3136"/>
                </a:solidFill>
                <a:ea typeface="Calibri"/>
                <a:cs typeface="Calibri"/>
              </a:rPr>
              <a:t>Hard Vote the model with 'highest' </a:t>
            </a:r>
            <a:r>
              <a:rPr lang="en-US" altLang="ko-KR" sz="1200" err="1">
                <a:solidFill>
                  <a:srgbClr val="2D3136"/>
                </a:solidFill>
                <a:ea typeface="Calibri"/>
                <a:cs typeface="Calibri"/>
              </a:rPr>
              <a:t>sharpe</a:t>
            </a:r>
            <a:r>
              <a:rPr lang="en-US" altLang="ko-KR" sz="1200">
                <a:solidFill>
                  <a:srgbClr val="2D3136"/>
                </a:solidFill>
                <a:ea typeface="Calibri"/>
                <a:cs typeface="Calibri"/>
              </a:rPr>
              <a:t> ratio</a:t>
            </a: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B67A53A6-97DF-587F-F9B0-EEE08FAD2150}"/>
              </a:ext>
            </a:extLst>
          </p:cNvPr>
          <p:cNvSpPr txBox="1"/>
          <p:nvPr/>
        </p:nvSpPr>
        <p:spPr>
          <a:xfrm>
            <a:off x="1249345" y="1850510"/>
            <a:ext cx="5401915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10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맑은 고딕"/>
              </a:rPr>
              <a:t>Results : 3 Strategies</a:t>
            </a:r>
          </a:p>
        </p:txBody>
      </p:sp>
      <p:sp>
        <p:nvSpPr>
          <p:cNvPr id="2296" name="TextBox 1">
            <a:extLst>
              <a:ext uri="{FF2B5EF4-FFF2-40B4-BE49-F238E27FC236}">
                <a16:creationId xmlns:a16="http://schemas.microsoft.com/office/drawing/2014/main" id="{C9375AF3-5F8E-093C-682B-834B8C23BBD7}"/>
              </a:ext>
            </a:extLst>
          </p:cNvPr>
          <p:cNvSpPr txBox="1"/>
          <p:nvPr/>
        </p:nvSpPr>
        <p:spPr>
          <a:xfrm>
            <a:off x="1262439" y="2362674"/>
            <a:ext cx="302141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err="1">
                <a:ea typeface="맑은 고딕"/>
                <a:cs typeface="Calibri"/>
              </a:rPr>
              <a:t>All_Ensemble</a:t>
            </a:r>
            <a:endParaRPr lang="ko-KR" altLang="en-US">
              <a:ea typeface="맑은 고딕"/>
              <a:cs typeface="Calibri"/>
            </a:endParaRPr>
          </a:p>
        </p:txBody>
      </p:sp>
      <p:sp>
        <p:nvSpPr>
          <p:cNvPr id="2297" name="TextBox 2">
            <a:extLst>
              <a:ext uri="{FF2B5EF4-FFF2-40B4-BE49-F238E27FC236}">
                <a16:creationId xmlns:a16="http://schemas.microsoft.com/office/drawing/2014/main" id="{68F041EB-7299-967E-9134-066CA4EFDBE5}"/>
              </a:ext>
            </a:extLst>
          </p:cNvPr>
          <p:cNvSpPr txBox="1"/>
          <p:nvPr/>
        </p:nvSpPr>
        <p:spPr>
          <a:xfrm>
            <a:off x="1262439" y="2876580"/>
            <a:ext cx="3021415" cy="156966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ko-KR" altLang="en-US" sz="1600">
                <a:ea typeface="맑은 고딕"/>
                <a:cs typeface="Calibri"/>
              </a:rPr>
              <a:t>A2C, PPO, DDPG, SAC, TD3</a:t>
            </a:r>
          </a:p>
          <a:p>
            <a:pPr marL="285750" indent="-285750">
              <a:buFont typeface="Arial"/>
              <a:buChar char="•"/>
            </a:pPr>
            <a:endParaRPr lang="ko-KR" altLang="en-US" sz="160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1600" err="1">
                <a:ea typeface="맑은 고딕"/>
                <a:cs typeface="Calibri"/>
              </a:rPr>
              <a:t>Cumulative</a:t>
            </a:r>
            <a:r>
              <a:rPr lang="ko-KR" altLang="en-US" sz="1600">
                <a:ea typeface="맑은 고딕"/>
                <a:cs typeface="Calibri"/>
              </a:rPr>
              <a:t> </a:t>
            </a:r>
            <a:r>
              <a:rPr lang="ko-KR" altLang="en-US" sz="1600" err="1">
                <a:ea typeface="맑은 고딕"/>
                <a:cs typeface="Calibri"/>
              </a:rPr>
              <a:t>Returns</a:t>
            </a:r>
            <a:r>
              <a:rPr lang="ko-KR" altLang="en-US" sz="1600">
                <a:ea typeface="맑은 고딕"/>
                <a:cs typeface="Calibri"/>
              </a:rPr>
              <a:t> : -0.07554</a:t>
            </a:r>
          </a:p>
          <a:p>
            <a:pPr marL="285750" indent="-285750">
              <a:buFont typeface="Arial"/>
              <a:buChar char="•"/>
            </a:pPr>
            <a:r>
              <a:rPr lang="ko-KR" altLang="en-US" sz="1600" err="1">
                <a:ea typeface="맑은 고딕"/>
                <a:cs typeface="Calibri"/>
              </a:rPr>
              <a:t>Annual</a:t>
            </a:r>
            <a:r>
              <a:rPr lang="ko-KR" altLang="en-US" sz="1600">
                <a:ea typeface="맑은 고딕"/>
                <a:cs typeface="Calibri"/>
              </a:rPr>
              <a:t> </a:t>
            </a:r>
            <a:r>
              <a:rPr lang="ko-KR" altLang="en-US" sz="1600" err="1">
                <a:ea typeface="맑은 고딕"/>
                <a:cs typeface="Calibri"/>
              </a:rPr>
              <a:t>Volatility</a:t>
            </a:r>
            <a:r>
              <a:rPr lang="ko-KR" altLang="en-US" sz="1600">
                <a:ea typeface="맑은 고딕"/>
                <a:cs typeface="Calibri"/>
              </a:rPr>
              <a:t> : 0.093849</a:t>
            </a:r>
          </a:p>
          <a:p>
            <a:pPr marL="285750" indent="-285750">
              <a:buFont typeface="Arial"/>
              <a:buChar char="•"/>
            </a:pPr>
            <a:r>
              <a:rPr lang="en-US" altLang="ko-KR" sz="1600">
                <a:ea typeface="+mn-lt"/>
                <a:cs typeface="Calibri"/>
              </a:rPr>
              <a:t>Ensemble took : 356 minutes</a:t>
            </a:r>
            <a:endParaRPr lang="ko-KR" altLang="en-US" sz="160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ko-KR" altLang="en-US" sz="1600">
              <a:ea typeface="맑은 고딕"/>
              <a:cs typeface="Calibri"/>
            </a:endParaRPr>
          </a:p>
        </p:txBody>
      </p:sp>
      <p:sp>
        <p:nvSpPr>
          <p:cNvPr id="2298" name="TextBox 3">
            <a:extLst>
              <a:ext uri="{FF2B5EF4-FFF2-40B4-BE49-F238E27FC236}">
                <a16:creationId xmlns:a16="http://schemas.microsoft.com/office/drawing/2014/main" id="{8B5653FD-F58B-72B3-B775-16C4C413AA18}"/>
              </a:ext>
            </a:extLst>
          </p:cNvPr>
          <p:cNvSpPr txBox="1"/>
          <p:nvPr/>
        </p:nvSpPr>
        <p:spPr>
          <a:xfrm>
            <a:off x="4523090" y="2362674"/>
            <a:ext cx="302141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err="1">
                <a:ea typeface="맑은 고딕"/>
                <a:cs typeface="Calibri"/>
              </a:rPr>
              <a:t>On-Policy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Algorithms</a:t>
            </a:r>
          </a:p>
        </p:txBody>
      </p:sp>
      <p:sp>
        <p:nvSpPr>
          <p:cNvPr id="2299" name="TextBox 4">
            <a:extLst>
              <a:ext uri="{FF2B5EF4-FFF2-40B4-BE49-F238E27FC236}">
                <a16:creationId xmlns:a16="http://schemas.microsoft.com/office/drawing/2014/main" id="{B2B71BAA-D707-48E0-9FDB-92F1A16A431A}"/>
              </a:ext>
            </a:extLst>
          </p:cNvPr>
          <p:cNvSpPr txBox="1"/>
          <p:nvPr/>
        </p:nvSpPr>
        <p:spPr>
          <a:xfrm>
            <a:off x="7783741" y="2362673"/>
            <a:ext cx="302141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>
                <a:ea typeface="맑은 고딕"/>
                <a:cs typeface="Calibri"/>
              </a:rPr>
              <a:t>Off-Policy</a:t>
            </a:r>
            <a:r>
              <a:rPr lang="ko-KR">
                <a:ea typeface="맑은 고딕"/>
                <a:cs typeface="Calibri"/>
              </a:rPr>
              <a:t> </a:t>
            </a:r>
            <a:r>
              <a:rPr lang="ko-KR" err="1">
                <a:ea typeface="맑은 고딕"/>
                <a:cs typeface="Calibri"/>
              </a:rPr>
              <a:t>Algorithms</a:t>
            </a:r>
          </a:p>
        </p:txBody>
      </p:sp>
      <p:sp>
        <p:nvSpPr>
          <p:cNvPr id="2300" name="TextBox 5">
            <a:extLst>
              <a:ext uri="{FF2B5EF4-FFF2-40B4-BE49-F238E27FC236}">
                <a16:creationId xmlns:a16="http://schemas.microsoft.com/office/drawing/2014/main" id="{2819C2BB-770F-7278-E82F-9F13391824FA}"/>
              </a:ext>
            </a:extLst>
          </p:cNvPr>
          <p:cNvSpPr txBox="1"/>
          <p:nvPr/>
        </p:nvSpPr>
        <p:spPr>
          <a:xfrm>
            <a:off x="4523090" y="2876580"/>
            <a:ext cx="3021415" cy="156966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ko-KR" altLang="en-US" sz="1600">
                <a:ea typeface="맑은 고딕"/>
                <a:cs typeface="Calibri"/>
              </a:rPr>
              <a:t>A2C, PPO</a:t>
            </a:r>
          </a:p>
          <a:p>
            <a:pPr marL="285750" indent="-285750">
              <a:buFont typeface="Arial"/>
              <a:buChar char="•"/>
            </a:pPr>
            <a:endParaRPr lang="ko-KR" altLang="en-US" sz="1600">
              <a:latin typeface="Calibri"/>
              <a:ea typeface="맑은 고딕"/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ko-KR" sz="1600" err="1">
                <a:latin typeface="Calibri"/>
                <a:ea typeface="맑은 고딕"/>
                <a:cs typeface="Calibri"/>
              </a:rPr>
              <a:t>Cumulative</a:t>
            </a:r>
            <a:r>
              <a:rPr lang="ko-KR" sz="1600">
                <a:latin typeface="Calibri"/>
                <a:ea typeface="맑은 고딕"/>
                <a:cs typeface="Calibri"/>
              </a:rPr>
              <a:t> </a:t>
            </a:r>
            <a:r>
              <a:rPr lang="ko-KR" sz="1600" err="1">
                <a:latin typeface="Calibri"/>
                <a:ea typeface="맑은 고딕"/>
                <a:cs typeface="Calibri"/>
              </a:rPr>
              <a:t>Returns</a:t>
            </a:r>
            <a:r>
              <a:rPr lang="ko-KR" sz="1600">
                <a:latin typeface="Calibri"/>
                <a:ea typeface="맑은 고딕"/>
                <a:cs typeface="Calibri"/>
              </a:rPr>
              <a:t> : </a:t>
            </a:r>
            <a:r>
              <a:rPr lang="ko-KR" sz="1600" b="1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-</a:t>
            </a:r>
            <a:r>
              <a:rPr lang="en-US" altLang="ko-KR" sz="1600" b="1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0.04956</a:t>
            </a:r>
          </a:p>
          <a:p>
            <a:pPr marL="285750" indent="-285750">
              <a:buFont typeface="Arial,Sans-Serif"/>
              <a:buChar char="•"/>
            </a:pPr>
            <a:r>
              <a:rPr lang="ko-KR" sz="1600" err="1">
                <a:latin typeface="Calibri"/>
                <a:ea typeface="맑은 고딕"/>
                <a:cs typeface="Calibri"/>
              </a:rPr>
              <a:t>Annual</a:t>
            </a:r>
            <a:r>
              <a:rPr lang="ko-KR" sz="1600">
                <a:latin typeface="Calibri"/>
                <a:ea typeface="맑은 고딕"/>
                <a:cs typeface="Calibri"/>
              </a:rPr>
              <a:t> </a:t>
            </a:r>
            <a:r>
              <a:rPr lang="ko-KR" sz="1600" err="1">
                <a:latin typeface="Calibri"/>
                <a:ea typeface="맑은 고딕"/>
                <a:cs typeface="Calibri"/>
              </a:rPr>
              <a:t>Volatility</a:t>
            </a:r>
            <a:r>
              <a:rPr lang="ko-KR" sz="1600">
                <a:latin typeface="Calibri"/>
                <a:ea typeface="맑은 고딕"/>
                <a:cs typeface="Calibri"/>
              </a:rPr>
              <a:t> : </a:t>
            </a:r>
            <a:r>
              <a:rPr lang="en-US" altLang="ko-KR" sz="1600">
                <a:latin typeface="Calibri"/>
                <a:ea typeface="맑은 고딕"/>
                <a:cs typeface="Calibri"/>
              </a:rPr>
              <a:t>0.095266</a:t>
            </a:r>
          </a:p>
          <a:p>
            <a:pPr marL="285750" indent="-285750">
              <a:buFont typeface="Arial,Sans-Serif"/>
              <a:buChar char="•"/>
            </a:pPr>
            <a:r>
              <a:rPr lang="en-US" altLang="ko-KR" sz="1600">
                <a:solidFill>
                  <a:srgbClr val="000000"/>
                </a:solidFill>
                <a:ea typeface="맑은 고딕"/>
                <a:cs typeface="+mn-lt"/>
              </a:rPr>
              <a:t>Ensemble took : 78 minutes</a:t>
            </a:r>
          </a:p>
          <a:p>
            <a:endParaRPr lang="ko-KR" altLang="en-US" sz="160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2301" name="TextBox 6">
            <a:extLst>
              <a:ext uri="{FF2B5EF4-FFF2-40B4-BE49-F238E27FC236}">
                <a16:creationId xmlns:a16="http://schemas.microsoft.com/office/drawing/2014/main" id="{CEB7FDCF-100A-96C0-5C14-CF18E0B3746A}"/>
              </a:ext>
            </a:extLst>
          </p:cNvPr>
          <p:cNvSpPr txBox="1"/>
          <p:nvPr/>
        </p:nvSpPr>
        <p:spPr>
          <a:xfrm>
            <a:off x="7783741" y="2876580"/>
            <a:ext cx="3021415" cy="156966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ko-KR" altLang="en-US" sz="1600">
                <a:ea typeface="맑은 고딕"/>
                <a:cs typeface="Calibri"/>
              </a:rPr>
              <a:t>DDPG, SAC, TD3</a:t>
            </a:r>
          </a:p>
          <a:p>
            <a:pPr marL="285750" indent="-285750">
              <a:buFont typeface="Arial"/>
              <a:buChar char="•"/>
            </a:pPr>
            <a:endParaRPr lang="ko-KR" altLang="en-US" sz="1600" b="1">
              <a:ea typeface="맑은 고딕"/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ko-KR" sz="1600" err="1">
                <a:ea typeface="맑은 고딕"/>
                <a:cs typeface="Calibri"/>
              </a:rPr>
              <a:t>Cumulative</a:t>
            </a:r>
            <a:r>
              <a:rPr lang="ko-KR" sz="1600">
                <a:ea typeface="맑은 고딕"/>
                <a:cs typeface="Calibri"/>
              </a:rPr>
              <a:t> </a:t>
            </a:r>
            <a:r>
              <a:rPr lang="ko-KR" sz="1600" err="1">
                <a:ea typeface="맑은 고딕"/>
                <a:cs typeface="Calibri"/>
              </a:rPr>
              <a:t>Returns</a:t>
            </a:r>
            <a:r>
              <a:rPr lang="ko-KR" sz="1600">
                <a:ea typeface="맑은 고딕"/>
                <a:cs typeface="Calibri"/>
              </a:rPr>
              <a:t> : -</a:t>
            </a:r>
            <a:r>
              <a:rPr lang="en-US" altLang="ko-KR" sz="1600">
                <a:ea typeface="맑은 고딕"/>
                <a:cs typeface="Calibri"/>
              </a:rPr>
              <a:t>0.10283</a:t>
            </a:r>
          </a:p>
          <a:p>
            <a:pPr marL="285750" indent="-285750">
              <a:buFont typeface="Arial,Sans-Serif"/>
              <a:buChar char="•"/>
            </a:pPr>
            <a:r>
              <a:rPr lang="ko-KR" sz="1600" err="1">
                <a:ea typeface="맑은 고딕"/>
                <a:cs typeface="Calibri"/>
              </a:rPr>
              <a:t>Annual</a:t>
            </a:r>
            <a:r>
              <a:rPr lang="ko-KR" sz="1600">
                <a:ea typeface="맑은 고딕"/>
                <a:cs typeface="Calibri"/>
              </a:rPr>
              <a:t> </a:t>
            </a:r>
            <a:r>
              <a:rPr lang="ko-KR" sz="1600" err="1">
                <a:ea typeface="맑은 고딕"/>
                <a:cs typeface="Calibri"/>
              </a:rPr>
              <a:t>Volatility</a:t>
            </a:r>
            <a:r>
              <a:rPr lang="ko-KR" sz="1600">
                <a:ea typeface="맑은 고딕"/>
                <a:cs typeface="Calibri"/>
              </a:rPr>
              <a:t> : </a:t>
            </a:r>
            <a:r>
              <a:rPr lang="en-US" altLang="ko-KR" sz="1600">
                <a:ea typeface="맑은 고딕"/>
                <a:cs typeface="Calibri"/>
              </a:rPr>
              <a:t>0.085803</a:t>
            </a:r>
          </a:p>
          <a:p>
            <a:pPr marL="285750" indent="-285750">
              <a:buFont typeface="Arial,Sans-Serif"/>
              <a:buChar char="•"/>
            </a:pPr>
            <a:r>
              <a:rPr lang="en-US" sz="1600">
                <a:ea typeface="맑은 고딕"/>
                <a:cs typeface="Calibri"/>
              </a:rPr>
              <a:t>Ensemble took : </a:t>
            </a:r>
            <a:r>
              <a:rPr lang="en-US" sz="1600">
                <a:solidFill>
                  <a:srgbClr val="000000"/>
                </a:solidFill>
                <a:ea typeface="맑은 고딕"/>
                <a:cs typeface="+mn-lt"/>
              </a:rPr>
              <a:t>264</a:t>
            </a:r>
            <a:r>
              <a:rPr lang="en-US" sz="1600">
                <a:ea typeface="맑은 고딕"/>
                <a:cs typeface="Calibri"/>
              </a:rPr>
              <a:t> minutes</a:t>
            </a:r>
            <a:endParaRPr lang="en-US" altLang="ko-KR" sz="160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ko-KR" altLang="en-US" sz="1600" b="1">
              <a:ea typeface="맑은 고딕"/>
              <a:cs typeface="Calibri"/>
            </a:endParaRPr>
          </a:p>
        </p:txBody>
      </p:sp>
      <p:pic>
        <p:nvPicPr>
          <p:cNvPr id="3" name="그림 1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8C4AE740-D2DD-0584-D109-BAB2F5D761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026" r="-1858" b="65110"/>
          <a:stretch/>
        </p:blipFill>
        <p:spPr>
          <a:xfrm>
            <a:off x="7814933" y="1889263"/>
            <a:ext cx="3020139" cy="331205"/>
          </a:xfrm>
          <a:prstGeom prst="rect">
            <a:avLst/>
          </a:prstGeom>
        </p:spPr>
      </p:pic>
      <p:pic>
        <p:nvPicPr>
          <p:cNvPr id="5" name="그림 1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2DBE6FE1-1F96-D772-3927-D707798D6C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645" r="-1858" b="92857"/>
          <a:stretch/>
        </p:blipFill>
        <p:spPr>
          <a:xfrm>
            <a:off x="7814933" y="1650564"/>
            <a:ext cx="3020127" cy="245325"/>
          </a:xfrm>
          <a:prstGeom prst="rect">
            <a:avLst/>
          </a:prstGeom>
        </p:spPr>
      </p:pic>
      <p:pic>
        <p:nvPicPr>
          <p:cNvPr id="7" name="그림 6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7DA7D7AF-35A7-4EE8-1C24-431A5BE1D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176" y="4295972"/>
            <a:ext cx="3074876" cy="1158872"/>
          </a:xfrm>
          <a:prstGeom prst="rect">
            <a:avLst/>
          </a:prstGeom>
        </p:spPr>
      </p:pic>
      <p:pic>
        <p:nvPicPr>
          <p:cNvPr id="12" name="그림 18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C9E43BF2-DC3E-DBD1-7FC8-3B40524BEC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5741" y="4297760"/>
            <a:ext cx="3024049" cy="1152535"/>
          </a:xfrm>
          <a:prstGeom prst="rect">
            <a:avLst/>
          </a:prstGeom>
        </p:spPr>
      </p:pic>
      <p:pic>
        <p:nvPicPr>
          <p:cNvPr id="14" name="그림 14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3017B342-A85A-9D03-73E1-6A644FD1C4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4584" y="4337676"/>
            <a:ext cx="3020713" cy="1153716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C0AA3A51-D086-DD79-5AE4-D3FAD961CD87}"/>
              </a:ext>
            </a:extLst>
          </p:cNvPr>
          <p:cNvSpPr txBox="1"/>
          <p:nvPr/>
        </p:nvSpPr>
        <p:spPr>
          <a:xfrm>
            <a:off x="738213" y="926078"/>
            <a:ext cx="13716191" cy="9131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04. Ensemble with </a:t>
            </a:r>
            <a:r>
              <a:rPr lang="en-US" altLang="ko-KR" sz="5300" err="1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sharpe</a:t>
            </a:r>
            <a:r>
              <a:rPr lang="en-US" altLang="ko-KR" sz="5300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 ratio</a:t>
            </a:r>
            <a:endParaRPr lang="en-US" sz="5300">
              <a:latin typeface="Bebas Neue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1554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29"/>
    </mc:Choice>
    <mc:Fallback xmlns="">
      <p:transition spd="slow" advTm="7529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2186" y="1945433"/>
            <a:ext cx="341629" cy="6092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sp>
        <p:nvSpPr>
          <p:cNvPr id="6" name="Object 2">
            <a:extLst>
              <a:ext uri="{FF2B5EF4-FFF2-40B4-BE49-F238E27FC236}">
                <a16:creationId xmlns:a16="http://schemas.microsoft.com/office/drawing/2014/main" id="{24CEB24A-375F-0B86-51CE-7A50023288FE}"/>
              </a:ext>
            </a:extLst>
          </p:cNvPr>
          <p:cNvSpPr txBox="1"/>
          <p:nvPr/>
        </p:nvSpPr>
        <p:spPr>
          <a:xfrm>
            <a:off x="738213" y="926078"/>
            <a:ext cx="13716191" cy="9131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300">
                <a:solidFill>
                  <a:srgbClr val="2D3136"/>
                </a:solidFill>
                <a:latin typeface="Bebas Neue"/>
              </a:rPr>
              <a:t>conclusion</a:t>
            </a:r>
            <a:endParaRPr lang="en-US" altLang="ko-KR" sz="5300">
              <a:solidFill>
                <a:srgbClr val="AFD485"/>
              </a:solidFill>
              <a:latin typeface="Bebas Neue"/>
              <a:ea typeface="맑은 고딕"/>
            </a:endParaRP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B8588463-D3AA-056A-DC83-53B6A6AF61A0}"/>
              </a:ext>
            </a:extLst>
          </p:cNvPr>
          <p:cNvSpPr txBox="1"/>
          <p:nvPr/>
        </p:nvSpPr>
        <p:spPr>
          <a:xfrm>
            <a:off x="828180" y="2163741"/>
            <a:ext cx="10414783" cy="584775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sz="2200" b="1">
                <a:ea typeface="맑은 고딕"/>
                <a:cs typeface="Calibri"/>
              </a:rPr>
              <a:t>의의</a:t>
            </a:r>
            <a:endParaRPr lang="en-US" altLang="ko-KR" sz="2200" b="1">
              <a:ea typeface="맑은 고딕"/>
              <a:cs typeface="Calibri"/>
            </a:endParaRPr>
          </a:p>
          <a:p>
            <a:pPr lvl="1"/>
            <a:endParaRPr lang="ko-KR" altLang="en-US" sz="2200">
              <a:ea typeface="맑은 고딕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ko-KR" altLang="en-US" sz="2200" err="1">
                <a:ea typeface="맑은 고딕"/>
                <a:cs typeface="Calibri"/>
              </a:rPr>
              <a:t>Prediction</a:t>
            </a:r>
            <a:r>
              <a:rPr lang="ko-KR" altLang="en-US" sz="2200">
                <a:ea typeface="맑은 고딕"/>
                <a:cs typeface="Calibri"/>
              </a:rPr>
              <a:t> </a:t>
            </a:r>
            <a:r>
              <a:rPr lang="ko-KR" altLang="en-US" sz="2200" err="1">
                <a:ea typeface="맑은 고딕"/>
                <a:cs typeface="Calibri"/>
              </a:rPr>
              <a:t>으로</a:t>
            </a:r>
            <a:r>
              <a:rPr lang="ko-KR" altLang="en-US" sz="2200">
                <a:ea typeface="맑은 고딕"/>
                <a:cs typeface="Calibri"/>
              </a:rPr>
              <a:t> 강화학습의 성능을 향상시킬 수 있음을 확인</a:t>
            </a:r>
            <a:endParaRPr lang="ko-KR" sz="2200">
              <a:ea typeface="맑은 고딕"/>
              <a:cs typeface="Calibri" panose="020F0502020204030204"/>
            </a:endParaRPr>
          </a:p>
          <a:p>
            <a:pPr marL="742950" lvl="1" indent="-285750">
              <a:buFont typeface="Arial"/>
              <a:buChar char="•"/>
            </a:pPr>
            <a:r>
              <a:rPr lang="ko-KR" altLang="en-US" sz="2200">
                <a:ea typeface="맑은 고딕"/>
                <a:cs typeface="Calibri"/>
              </a:rPr>
              <a:t>스터디에서 쉽게 배우지 못하는 새로운 주제를 할 수 있었음</a:t>
            </a:r>
          </a:p>
          <a:p>
            <a:pPr marL="742950" lvl="1" indent="-285750">
              <a:buFont typeface="Arial"/>
              <a:buChar char="•"/>
            </a:pPr>
            <a:r>
              <a:rPr lang="ko-KR" altLang="en-US" sz="2200" err="1">
                <a:ea typeface="맑은 고딕"/>
                <a:cs typeface="Calibri"/>
              </a:rPr>
              <a:t>D</a:t>
            </a:r>
            <a:r>
              <a:rPr lang="en-US" altLang="ko-KR" sz="2200">
                <a:ea typeface="맑은 고딕"/>
                <a:cs typeface="Calibri"/>
              </a:rPr>
              <a:t>l</a:t>
            </a:r>
            <a:r>
              <a:rPr lang="ko-KR" altLang="en-US" sz="2200" err="1">
                <a:ea typeface="맑은 고딕"/>
                <a:cs typeface="Calibri"/>
              </a:rPr>
              <a:t>inear를</a:t>
            </a:r>
            <a:r>
              <a:rPr lang="ko-KR" altLang="en-US" sz="2200">
                <a:ea typeface="맑은 고딕"/>
                <a:cs typeface="Calibri"/>
              </a:rPr>
              <a:t> </a:t>
            </a:r>
            <a:r>
              <a:rPr lang="en-US" altLang="ko-KR" sz="2200" err="1">
                <a:ea typeface="맑은 고딕"/>
                <a:cs typeface="Calibri"/>
              </a:rPr>
              <a:t>FinRL</a:t>
            </a:r>
            <a:r>
              <a:rPr lang="ko-KR" altLang="en-US" sz="2200">
                <a:ea typeface="맑은 고딕"/>
                <a:cs typeface="Calibri"/>
              </a:rPr>
              <a:t>의 </a:t>
            </a:r>
            <a:r>
              <a:rPr lang="en-US" altLang="ko-KR" sz="2200">
                <a:ea typeface="맑은 고딕"/>
                <a:cs typeface="Calibri"/>
              </a:rPr>
              <a:t>indicator</a:t>
            </a:r>
            <a:r>
              <a:rPr lang="ko-KR" altLang="en-US" sz="2200">
                <a:ea typeface="맑은 고딕"/>
                <a:cs typeface="Calibri"/>
              </a:rPr>
              <a:t>로 추가해보았다</a:t>
            </a:r>
            <a:r>
              <a:rPr lang="en-US" altLang="ko-KR" sz="2200">
                <a:ea typeface="맑은 고딕"/>
                <a:cs typeface="Calibri"/>
              </a:rPr>
              <a:t>.</a:t>
            </a:r>
          </a:p>
          <a:p>
            <a:pPr marL="742950" lvl="1" indent="-285750">
              <a:buFont typeface="Arial"/>
              <a:buChar char="•"/>
            </a:pPr>
            <a:endParaRPr lang="ko-KR" altLang="en-US" sz="2200">
              <a:ea typeface="맑은 고딕"/>
              <a:cs typeface="Calibri"/>
            </a:endParaRPr>
          </a:p>
          <a:p>
            <a:pPr lvl="1"/>
            <a:r>
              <a:rPr lang="ko-KR" altLang="en-US" sz="2200" b="1">
                <a:ea typeface="맑은 고딕"/>
                <a:cs typeface="Calibri"/>
              </a:rPr>
              <a:t>한계</a:t>
            </a:r>
            <a:endParaRPr lang="en-US" altLang="ko-KR" sz="2200" b="1">
              <a:ea typeface="맑은 고딕"/>
              <a:cs typeface="Calibri"/>
            </a:endParaRPr>
          </a:p>
          <a:p>
            <a:pPr lvl="1"/>
            <a:endParaRPr lang="ko-KR" altLang="en-US" sz="2200">
              <a:ea typeface="맑은 고딕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ko-KR" altLang="en-US" sz="2200">
                <a:ea typeface="맑은 고딕"/>
                <a:cs typeface="Calibri"/>
              </a:rPr>
              <a:t>XAI 관점에서 투자의사결정 설명이 어려움 (Black </a:t>
            </a:r>
            <a:r>
              <a:rPr lang="ko-KR" altLang="en-US" sz="2200" err="1">
                <a:ea typeface="맑은 고딕"/>
                <a:cs typeface="Calibri"/>
              </a:rPr>
              <a:t>Box</a:t>
            </a:r>
            <a:r>
              <a:rPr lang="ko-KR" altLang="en-US" sz="2200">
                <a:ea typeface="맑은 고딕"/>
                <a:cs typeface="Calibri"/>
              </a:rPr>
              <a:t>)</a:t>
            </a:r>
          </a:p>
          <a:p>
            <a:pPr marL="742950" lvl="1" indent="-285750">
              <a:buFont typeface="Arial"/>
              <a:buChar char="•"/>
            </a:pPr>
            <a:r>
              <a:rPr lang="ko-KR" altLang="en-US" sz="2200">
                <a:ea typeface="맑은 고딕"/>
                <a:cs typeface="Calibri"/>
              </a:rPr>
              <a:t>파라미터 튜닝 과정에서 모델(</a:t>
            </a:r>
            <a:r>
              <a:rPr lang="ko-KR" altLang="en-US" sz="2200" err="1">
                <a:ea typeface="맑은 고딕"/>
                <a:cs typeface="Calibri"/>
              </a:rPr>
              <a:t>Optuna</a:t>
            </a:r>
            <a:r>
              <a:rPr lang="ko-KR" altLang="en-US" sz="2200">
                <a:ea typeface="맑은 고딕"/>
                <a:cs typeface="Calibri"/>
              </a:rPr>
              <a:t>)의 한계로 적용하지 못했음.</a:t>
            </a:r>
          </a:p>
          <a:p>
            <a:pPr marL="742950" lvl="1" indent="-285750">
              <a:buFont typeface="Arial"/>
              <a:buChar char="•"/>
            </a:pPr>
            <a:r>
              <a:rPr lang="ko-KR" altLang="en-US" sz="2200" err="1">
                <a:ea typeface="맑은 고딕"/>
                <a:cs typeface="Calibri"/>
              </a:rPr>
              <a:t>하이퍼파라미터가</a:t>
            </a:r>
            <a:r>
              <a:rPr lang="ko-KR" altLang="en-US" sz="2200">
                <a:ea typeface="맑은 고딕"/>
                <a:cs typeface="Calibri"/>
              </a:rPr>
              <a:t> 너무 많아 모듈화 간소화가 어려웠음.</a:t>
            </a:r>
          </a:p>
          <a:p>
            <a:pPr lvl="1"/>
            <a:endParaRPr lang="ko-KR" altLang="en-US" sz="2200">
              <a:ea typeface="맑은 고딕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endParaRPr lang="ko-KR" altLang="en-US" sz="2200">
              <a:ea typeface="맑은 고딕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endParaRPr lang="ko-KR" altLang="en-US" sz="220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ko-KR" altLang="en-US" sz="2200">
              <a:ea typeface="맑은 고딕"/>
              <a:cs typeface="Calibri"/>
            </a:endParaRPr>
          </a:p>
          <a:p>
            <a:endParaRPr lang="ko-KR" altLang="en-US" sz="220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ko-KR" altLang="en-US" sz="2200"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612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29"/>
    </mc:Choice>
    <mc:Fallback xmlns="">
      <p:transition spd="slow" advTm="752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429" y="868906"/>
            <a:ext cx="13716191" cy="9131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01. </a:t>
            </a:r>
            <a:r>
              <a:rPr lang="en-US" sz="5300" err="1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Finrl</a:t>
            </a:r>
            <a:r>
              <a:rPr lang="en-US" sz="5300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 and</a:t>
            </a:r>
            <a:r>
              <a:rPr lang="en-US" altLang="ko-KR" sz="5300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 </a:t>
            </a:r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 </a:t>
            </a:r>
            <a:r>
              <a:rPr lang="en-US" altLang="ko-KR" sz="5300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reinforcement learning</a:t>
            </a:r>
            <a:endParaRPr lang="en-US" sz="5300">
              <a:latin typeface="Bebas Neue"/>
              <a:ea typeface="맑은 고딕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832186" y="1873546"/>
            <a:ext cx="341629" cy="6092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31503" y="481762"/>
            <a:ext cx="588912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rgbClr val="2D3136"/>
                </a:solidFill>
                <a:latin typeface="NanumSquare"/>
              </a:rPr>
              <a:t>Brief review of </a:t>
            </a:r>
            <a:r>
              <a:rPr lang="en-US" sz="1200" err="1">
                <a:solidFill>
                  <a:srgbClr val="2D3136"/>
                </a:solidFill>
                <a:latin typeface="NanumSquare"/>
              </a:rPr>
              <a:t>FinRL</a:t>
            </a:r>
            <a:r>
              <a:rPr lang="en-US" sz="1200">
                <a:solidFill>
                  <a:srgbClr val="2D3136"/>
                </a:solidFill>
                <a:latin typeface="NanumSquare"/>
              </a:rPr>
              <a:t> and Reinforcement Learning</a:t>
            </a:r>
          </a:p>
          <a:p>
            <a:endParaRPr lang="en-US" altLang="ko-KR" sz="1200">
              <a:solidFill>
                <a:srgbClr val="2D3136"/>
              </a:solidFill>
              <a:latin typeface="NanumSquare" pitchFamily="34" charset="0"/>
              <a:ea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3887" y="4296780"/>
            <a:ext cx="11125200" cy="19132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ko-KR" sz="1500" dirty="0" err="1">
                <a:solidFill>
                  <a:srgbClr val="000000"/>
                </a:solidFill>
                <a:latin typeface="NanumGothic"/>
                <a:ea typeface="맑은 고딕"/>
              </a:rPr>
              <a:t>금융</a:t>
            </a:r>
            <a:r>
              <a:rPr lang="en-US" altLang="ko-KR" sz="1500" dirty="0">
                <a:solidFill>
                  <a:srgbClr val="000000"/>
                </a:solidFill>
                <a:latin typeface="NanumGothic"/>
                <a:ea typeface="맑은 고딕"/>
              </a:rPr>
              <a:t> </a:t>
            </a:r>
            <a:r>
              <a:rPr lang="ko-KR" altLang="en-US" sz="1500" dirty="0">
                <a:solidFill>
                  <a:srgbClr val="000000"/>
                </a:solidFill>
                <a:latin typeface="NanumGothic"/>
                <a:ea typeface="맑은 고딕"/>
              </a:rPr>
              <a:t>하면</a:t>
            </a:r>
            <a:r>
              <a:rPr lang="en-US" altLang="ko-KR" sz="1500" dirty="0">
                <a:solidFill>
                  <a:srgbClr val="00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NanumGothic"/>
                <a:ea typeface="맑은 고딕"/>
              </a:rPr>
              <a:t>바로</a:t>
            </a:r>
            <a:r>
              <a:rPr lang="en-US" altLang="ko-KR" sz="1500" dirty="0">
                <a:solidFill>
                  <a:srgbClr val="00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NanumGothic"/>
                <a:ea typeface="맑은 고딕"/>
              </a:rPr>
              <a:t>떠오르는</a:t>
            </a:r>
            <a:r>
              <a:rPr lang="en-US" altLang="ko-KR" sz="1500" dirty="0">
                <a:solidFill>
                  <a:srgbClr val="00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500" b="1" dirty="0" err="1">
                <a:solidFill>
                  <a:srgbClr val="000000"/>
                </a:solidFill>
                <a:latin typeface="NanumGothic"/>
                <a:ea typeface="맑은 고딕"/>
              </a:rPr>
              <a:t>주식</a:t>
            </a:r>
            <a:r>
              <a:rPr lang="en-US" altLang="ko-KR" sz="1500" dirty="0">
                <a:solidFill>
                  <a:srgbClr val="000000"/>
                </a:solidFill>
                <a:latin typeface="NanumGothic"/>
                <a:ea typeface="맑은 고딕"/>
              </a:rPr>
              <a:t>. </a:t>
            </a:r>
            <a:r>
              <a:rPr lang="en-US" altLang="ko-KR" sz="1500" dirty="0" err="1">
                <a:solidFill>
                  <a:srgbClr val="000000"/>
                </a:solidFill>
                <a:latin typeface="NanumGothic"/>
                <a:ea typeface="맑은 고딕"/>
              </a:rPr>
              <a:t>시계열</a:t>
            </a:r>
            <a:r>
              <a:rPr lang="en-US" altLang="ko-KR" sz="1500" dirty="0">
                <a:solidFill>
                  <a:srgbClr val="00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NanumGothic"/>
                <a:ea typeface="맑은 고딕"/>
              </a:rPr>
              <a:t>예측으로서는</a:t>
            </a:r>
            <a:r>
              <a:rPr lang="en-US" altLang="ko-KR" sz="1500" dirty="0">
                <a:solidFill>
                  <a:srgbClr val="00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NanumGothic"/>
                <a:ea typeface="맑은 고딕"/>
              </a:rPr>
              <a:t>자주</a:t>
            </a:r>
            <a:r>
              <a:rPr lang="en-US" altLang="ko-KR" sz="1500" dirty="0">
                <a:solidFill>
                  <a:srgbClr val="00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NanumGothic"/>
                <a:ea typeface="맑은 고딕"/>
              </a:rPr>
              <a:t>다루어진</a:t>
            </a:r>
            <a:r>
              <a:rPr lang="en-US" altLang="ko-KR" sz="1500" dirty="0">
                <a:solidFill>
                  <a:srgbClr val="00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NanumGothic"/>
                <a:ea typeface="맑은 고딕"/>
              </a:rPr>
              <a:t>분야</a:t>
            </a:r>
            <a:endParaRPr lang="en-US" altLang="ko-KR" sz="1500" dirty="0">
              <a:solidFill>
                <a:srgbClr val="000000"/>
              </a:solidFill>
              <a:latin typeface="NanumGothic"/>
              <a:ea typeface="맑은 고딕"/>
            </a:endParaRPr>
          </a:p>
          <a:p>
            <a:endParaRPr lang="en-US" altLang="ko-KR" sz="1500" dirty="0">
              <a:solidFill>
                <a:srgbClr val="000000"/>
              </a:solidFill>
              <a:latin typeface="NanumGothic"/>
              <a:ea typeface="맑은 고딕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ko-KR" sz="1500" dirty="0" err="1">
                <a:solidFill>
                  <a:srgbClr val="000000"/>
                </a:solidFill>
                <a:latin typeface="NanumGothic"/>
                <a:ea typeface="맑은 고딕"/>
              </a:rPr>
              <a:t>지금까지</a:t>
            </a:r>
            <a:r>
              <a:rPr lang="en-US" altLang="ko-KR" sz="1500" dirty="0">
                <a:solidFill>
                  <a:srgbClr val="000000"/>
                </a:solidFill>
                <a:latin typeface="NanumGothic"/>
                <a:ea typeface="맑은 고딕"/>
              </a:rPr>
              <a:t> </a:t>
            </a:r>
            <a:r>
              <a:rPr lang="en-US" altLang="ko-KR" sz="1500" dirty="0" err="1">
                <a:solidFill>
                  <a:srgbClr val="000000"/>
                </a:solidFill>
                <a:latin typeface="NanumGothic"/>
                <a:ea typeface="맑은 고딕"/>
              </a:rPr>
              <a:t>전혀</a:t>
            </a:r>
            <a:r>
              <a:rPr lang="en-US" altLang="ko-KR" sz="1500" dirty="0">
                <a:solidFill>
                  <a:srgbClr val="00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NanumGothic"/>
                <a:ea typeface="맑은 고딕"/>
              </a:rPr>
              <a:t>해보지</a:t>
            </a:r>
            <a:r>
              <a:rPr lang="en-US" altLang="ko-KR" sz="1500" dirty="0">
                <a:solidFill>
                  <a:srgbClr val="00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NanumGothic"/>
                <a:ea typeface="맑은 고딕"/>
              </a:rPr>
              <a:t>못했던</a:t>
            </a:r>
            <a:r>
              <a:rPr lang="en-US" altLang="ko-KR" sz="1500" dirty="0">
                <a:solidFill>
                  <a:srgbClr val="00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NanumGothic"/>
                <a:ea typeface="맑은 고딕"/>
              </a:rPr>
              <a:t>도전을</a:t>
            </a:r>
            <a:r>
              <a:rPr lang="en-US" altLang="ko-KR" sz="1500" dirty="0">
                <a:solidFill>
                  <a:srgbClr val="00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NanumGothic"/>
                <a:ea typeface="맑은 고딕"/>
              </a:rPr>
              <a:t>시도해보고자</a:t>
            </a:r>
            <a:r>
              <a:rPr lang="en-US" altLang="ko-KR" sz="1500" dirty="0">
                <a:solidFill>
                  <a:srgbClr val="00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NanumGothic"/>
                <a:ea typeface="맑은 고딕"/>
              </a:rPr>
              <a:t>했음</a:t>
            </a:r>
            <a:r>
              <a:rPr lang="en-US" altLang="ko-KR" sz="1500" dirty="0">
                <a:solidFill>
                  <a:srgbClr val="000000"/>
                </a:solidFill>
                <a:latin typeface="NanumGothic"/>
                <a:ea typeface="맑은 고딕"/>
              </a:rPr>
              <a:t>.</a:t>
            </a:r>
          </a:p>
          <a:p>
            <a:endParaRPr lang="en-US" altLang="ko-KR" sz="1500" dirty="0">
              <a:solidFill>
                <a:srgbClr val="000000"/>
              </a:solidFill>
              <a:latin typeface="NanumGothic"/>
              <a:ea typeface="맑은 고딕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ko-KR" sz="1500" dirty="0" err="1">
                <a:solidFill>
                  <a:srgbClr val="000000"/>
                </a:solidFill>
                <a:latin typeface="NanumGothic"/>
                <a:ea typeface="맑은 고딕"/>
              </a:rPr>
              <a:t>알고리즘Trading을</a:t>
            </a:r>
            <a:r>
              <a:rPr lang="en-US" altLang="ko-KR" sz="1500" dirty="0">
                <a:solidFill>
                  <a:srgbClr val="000000"/>
                </a:solidFill>
                <a:latin typeface="NanumGothic"/>
                <a:ea typeface="맑은 고딕"/>
              </a:rPr>
              <a:t> </a:t>
            </a:r>
            <a:r>
              <a:rPr lang="en-US" altLang="ko-KR" sz="1500" b="1" dirty="0" err="1">
                <a:solidFill>
                  <a:srgbClr val="000000"/>
                </a:solidFill>
                <a:latin typeface="NanumGothic"/>
                <a:ea typeface="맑은 고딕"/>
              </a:rPr>
              <a:t>강화학습</a:t>
            </a:r>
            <a:r>
              <a:rPr lang="en-US" altLang="ko-KR" sz="1500" b="1" dirty="0">
                <a:solidFill>
                  <a:srgbClr val="000000"/>
                </a:solidFill>
                <a:latin typeface="NanumGothic"/>
                <a:ea typeface="맑은 고딕"/>
              </a:rPr>
              <a:t>(Reinforcement Learning) </a:t>
            </a:r>
            <a:r>
              <a:rPr lang="en-US" altLang="ko-KR" sz="1500" dirty="0" err="1">
                <a:solidFill>
                  <a:srgbClr val="000000"/>
                </a:solidFill>
                <a:latin typeface="NanumGothic"/>
                <a:ea typeface="맑은 고딕"/>
              </a:rPr>
              <a:t>으로</a:t>
            </a:r>
            <a:r>
              <a:rPr lang="en-US" altLang="ko-KR" sz="1500" dirty="0">
                <a:solidFill>
                  <a:srgbClr val="00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NanumGothic"/>
                <a:ea typeface="맑은 고딕"/>
              </a:rPr>
              <a:t>해보자</a:t>
            </a:r>
            <a:r>
              <a:rPr lang="en-US" altLang="ko-KR" sz="1500" dirty="0">
                <a:solidFill>
                  <a:srgbClr val="000000"/>
                </a:solidFill>
                <a:latin typeface="NanumGothic"/>
                <a:ea typeface="맑은 고딕"/>
              </a:rPr>
              <a:t>.</a:t>
            </a:r>
          </a:p>
          <a:p>
            <a:endParaRPr lang="en-US" altLang="ko-KR" sz="1500" dirty="0">
              <a:solidFill>
                <a:srgbClr val="000000"/>
              </a:solidFill>
              <a:latin typeface="NanumGothic"/>
              <a:ea typeface="맑은 고딕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ko-KR" sz="1500" dirty="0" err="1">
                <a:solidFill>
                  <a:srgbClr val="000000"/>
                </a:solidFill>
                <a:latin typeface="NanumGothic"/>
                <a:ea typeface="맑은 고딕"/>
              </a:rPr>
              <a:t>쿠빅</a:t>
            </a:r>
            <a:r>
              <a:rPr lang="en-US" altLang="ko-KR" sz="1500" dirty="0">
                <a:solidFill>
                  <a:srgbClr val="00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NanumGothic"/>
                <a:ea typeface="맑은 고딕"/>
              </a:rPr>
              <a:t>최초</a:t>
            </a:r>
            <a:r>
              <a:rPr lang="en-US" altLang="ko-KR" sz="1500" dirty="0">
                <a:solidFill>
                  <a:srgbClr val="000000"/>
                </a:solidFill>
                <a:latin typeface="NanumGothic"/>
                <a:ea typeface="맑은 고딕"/>
              </a:rPr>
              <a:t>?</a:t>
            </a:r>
          </a:p>
          <a:p>
            <a:endParaRPr lang="en-US" altLang="ko-KR" sz="1333" dirty="0">
              <a:solidFill>
                <a:srgbClr val="000000"/>
              </a:solidFill>
              <a:latin typeface="NanumGothic"/>
            </a:endParaRP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7D5DC4BB-01C1-75CF-2BD1-ACB54AA09F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59191" y="303775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8">
            <a:extLst>
              <a:ext uri="{FF2B5EF4-FFF2-40B4-BE49-F238E27FC236}">
                <a16:creationId xmlns:a16="http://schemas.microsoft.com/office/drawing/2014/main" id="{FC8FD819-BF3D-323B-A227-1699E1D8E4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11591" y="319015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BB13D236-A4B2-05BA-7870-BDF78EA1C758}"/>
              </a:ext>
            </a:extLst>
          </p:cNvPr>
          <p:cNvSpPr txBox="1"/>
          <p:nvPr/>
        </p:nvSpPr>
        <p:spPr>
          <a:xfrm>
            <a:off x="688628" y="2152434"/>
            <a:ext cx="5401915" cy="4205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100" b="1" err="1">
                <a:solidFill>
                  <a:srgbClr val="2D3136"/>
                </a:solidFill>
                <a:latin typeface="Bebas Neue"/>
                <a:ea typeface="맑은 고딕"/>
              </a:rPr>
              <a:t>프로젝트</a:t>
            </a:r>
            <a:r>
              <a:rPr lang="en-US" altLang="ko-KR" sz="2100" b="1">
                <a:solidFill>
                  <a:srgbClr val="2D3136"/>
                </a:solidFill>
                <a:latin typeface="Bebas Neue"/>
                <a:ea typeface="맑은 고딕"/>
              </a:rPr>
              <a:t> </a:t>
            </a:r>
            <a:r>
              <a:rPr lang="en-US" altLang="ko-KR" sz="2100" b="1" err="1">
                <a:solidFill>
                  <a:srgbClr val="2D3136"/>
                </a:solidFill>
                <a:latin typeface="Bebas Neue"/>
                <a:ea typeface="맑은 고딕"/>
              </a:rPr>
              <a:t>추진</a:t>
            </a:r>
            <a:r>
              <a:rPr lang="en-US" altLang="ko-KR" sz="2100" b="1">
                <a:solidFill>
                  <a:srgbClr val="2D3136"/>
                </a:solidFill>
                <a:latin typeface="Bebas Neue"/>
                <a:ea typeface="맑은 고딕"/>
              </a:rPr>
              <a:t> </a:t>
            </a:r>
            <a:r>
              <a:rPr lang="en-US" altLang="ko-KR" sz="2100" b="1" err="1">
                <a:solidFill>
                  <a:srgbClr val="2D3136"/>
                </a:solidFill>
                <a:latin typeface="Bebas Neue"/>
                <a:ea typeface="맑은 고딕"/>
              </a:rPr>
              <a:t>배경</a:t>
            </a:r>
            <a:r>
              <a:rPr lang="en-US" altLang="ko-KR" sz="2100" b="1">
                <a:solidFill>
                  <a:srgbClr val="2D3136"/>
                </a:solidFill>
                <a:latin typeface="Bebas Neue"/>
                <a:ea typeface="맑은 고딕"/>
              </a:rPr>
              <a:t> </a:t>
            </a:r>
          </a:p>
        </p:txBody>
      </p:sp>
      <p:pic>
        <p:nvPicPr>
          <p:cNvPr id="5" name="그림 3" descr="텍스트, 폰트, 스크린샷, 노랑이(가) 표시된 사진&#10;&#10;자동 생성된 설명">
            <a:extLst>
              <a:ext uri="{FF2B5EF4-FFF2-40B4-BE49-F238E27FC236}">
                <a16:creationId xmlns:a16="http://schemas.microsoft.com/office/drawing/2014/main" id="{A7BE9478-6498-4269-EB0C-292E430FA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6590" y="1988142"/>
            <a:ext cx="5758983" cy="19954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024"/>
    </mc:Choice>
    <mc:Fallback xmlns="">
      <p:transition spd="slow" advTm="39024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2302005" y="3149442"/>
            <a:ext cx="16796009" cy="1097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534">
                <a:solidFill>
                  <a:srgbClr val="2D3136"/>
                </a:solidFill>
                <a:latin typeface="Bebas Neue" pitchFamily="34" charset="0"/>
                <a:cs typeface="Bebas Neue" pitchFamily="34" charset="0"/>
              </a:rPr>
              <a:t>EOD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5089133" y="4191000"/>
            <a:ext cx="2004613" cy="83134"/>
            <a:chOff x="7633699" y="5985972"/>
            <a:chExt cx="3006919" cy="12470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33699" y="5985972"/>
              <a:ext cx="3006919" cy="124701"/>
            </a:xfrm>
            <a:prstGeom prst="rect">
              <a:avLst/>
            </a:prstGeom>
          </p:spPr>
        </p:pic>
      </p:grpSp>
      <p:pic>
        <p:nvPicPr>
          <p:cNvPr id="4" name="그림 3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9AFF1228-FF8E-22A2-03EA-156AD5240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91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3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13"/>
    </mc:Choice>
    <mc:Fallback xmlns="">
      <p:transition spd="slow" advTm="461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6825" y="782642"/>
            <a:ext cx="13716191" cy="9131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01. </a:t>
            </a:r>
            <a:r>
              <a:rPr lang="en-US" sz="5300" err="1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Finrl</a:t>
            </a:r>
            <a:r>
              <a:rPr lang="en-US" sz="5300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 and</a:t>
            </a:r>
            <a:r>
              <a:rPr lang="en-US" altLang="ko-KR" sz="5300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 </a:t>
            </a:r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 </a:t>
            </a:r>
            <a:r>
              <a:rPr lang="en-US" altLang="ko-KR" sz="5300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reinforcement learning</a:t>
            </a:r>
            <a:endParaRPr lang="en-US" sz="5300">
              <a:latin typeface="Bebas Neue"/>
              <a:ea typeface="맑은 고딕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832186" y="1945433"/>
            <a:ext cx="341629" cy="6092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31503" y="481762"/>
            <a:ext cx="588912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rgbClr val="2D3136"/>
                </a:solidFill>
                <a:latin typeface="NanumSquare"/>
              </a:rPr>
              <a:t>Brief review of </a:t>
            </a:r>
            <a:r>
              <a:rPr lang="en-US" sz="1200" err="1">
                <a:solidFill>
                  <a:srgbClr val="2D3136"/>
                </a:solidFill>
                <a:latin typeface="NanumSquare"/>
              </a:rPr>
              <a:t>FinRL</a:t>
            </a:r>
            <a:r>
              <a:rPr lang="en-US" sz="1200">
                <a:solidFill>
                  <a:srgbClr val="2D3136"/>
                </a:solidFill>
                <a:latin typeface="NanumSquare"/>
              </a:rPr>
              <a:t> and Reinforcement Learning</a:t>
            </a:r>
          </a:p>
          <a:p>
            <a:endParaRPr lang="en-US" altLang="ko-KR" sz="1200">
              <a:solidFill>
                <a:srgbClr val="2D3136"/>
              </a:solidFill>
              <a:latin typeface="NanumSquare" pitchFamily="34" charset="0"/>
              <a:ea typeface="맑은 고딕"/>
            </a:endParaRP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7D5DC4BB-01C1-75CF-2BD1-ACB54AA09F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59191" y="303775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8">
            <a:extLst>
              <a:ext uri="{FF2B5EF4-FFF2-40B4-BE49-F238E27FC236}">
                <a16:creationId xmlns:a16="http://schemas.microsoft.com/office/drawing/2014/main" id="{FC8FD819-BF3D-323B-A227-1699E1D8E4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11591" y="319015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BB13D236-A4B2-05BA-7870-BDF78EA1C758}"/>
              </a:ext>
            </a:extLst>
          </p:cNvPr>
          <p:cNvSpPr txBox="1"/>
          <p:nvPr/>
        </p:nvSpPr>
        <p:spPr>
          <a:xfrm>
            <a:off x="746138" y="2339340"/>
            <a:ext cx="5401915" cy="4205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100">
                <a:solidFill>
                  <a:srgbClr val="2D3136"/>
                </a:solidFill>
                <a:latin typeface="Bebas Neue"/>
                <a:ea typeface="맑은 고딕"/>
              </a:rPr>
              <a:t>What is Reinforcement learning? 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25E81FB0-EEE8-F3BA-6EDE-51654031C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205" y="6037505"/>
            <a:ext cx="5144218" cy="480531"/>
          </a:xfrm>
          <a:prstGeom prst="rect">
            <a:avLst/>
          </a:prstGeom>
        </p:spPr>
      </p:pic>
      <p:sp>
        <p:nvSpPr>
          <p:cNvPr id="10" name="Object 7">
            <a:extLst>
              <a:ext uri="{FF2B5EF4-FFF2-40B4-BE49-F238E27FC236}">
                <a16:creationId xmlns:a16="http://schemas.microsoft.com/office/drawing/2014/main" id="{27694CDE-185D-BFE2-3BA5-6E8B17B811A6}"/>
              </a:ext>
            </a:extLst>
          </p:cNvPr>
          <p:cNvSpPr txBox="1"/>
          <p:nvPr/>
        </p:nvSpPr>
        <p:spPr>
          <a:xfrm>
            <a:off x="747623" y="3113884"/>
            <a:ext cx="9227389" cy="451886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ko-KR" sz="1300" dirty="0" err="1">
                <a:solidFill>
                  <a:srgbClr val="000000"/>
                </a:solidFill>
                <a:latin typeface="NanumGothic"/>
                <a:ea typeface="맑은 고딕"/>
              </a:rPr>
              <a:t>구성</a:t>
            </a:r>
            <a:r>
              <a:rPr lang="en-US" altLang="ko-KR" sz="1300" dirty="0">
                <a:solidFill>
                  <a:srgbClr val="000000"/>
                </a:solidFill>
                <a:latin typeface="NanumGothic"/>
                <a:ea typeface="맑은 고딕"/>
              </a:rPr>
              <a:t>: </a:t>
            </a:r>
            <a:r>
              <a:rPr lang="en-US" altLang="ko-KR" sz="1300" b="1" dirty="0">
                <a:solidFill>
                  <a:srgbClr val="000000"/>
                </a:solidFill>
                <a:latin typeface="NanumGothic"/>
                <a:ea typeface="맑은 고딕"/>
              </a:rPr>
              <a:t>Environment(</a:t>
            </a:r>
            <a:r>
              <a:rPr lang="ko-KR" altLang="en-US" sz="1300" b="1" dirty="0">
                <a:solidFill>
                  <a:srgbClr val="000000"/>
                </a:solidFill>
                <a:latin typeface="NanumGothic"/>
                <a:ea typeface="맑은 고딕"/>
              </a:rPr>
              <a:t>주변 환경</a:t>
            </a:r>
            <a:r>
              <a:rPr lang="en-US" altLang="ko-KR" sz="1300" b="1" dirty="0">
                <a:solidFill>
                  <a:srgbClr val="000000"/>
                </a:solidFill>
                <a:latin typeface="NanumGothic"/>
                <a:ea typeface="맑은 고딕"/>
              </a:rPr>
              <a:t>) &amp; Agent (</a:t>
            </a:r>
            <a:r>
              <a:rPr lang="ko-KR" altLang="en-US" sz="1300" b="1" dirty="0">
                <a:solidFill>
                  <a:srgbClr val="000000"/>
                </a:solidFill>
                <a:latin typeface="NanumGothic"/>
                <a:ea typeface="맑은 고딕"/>
              </a:rPr>
              <a:t>행동의 주체</a:t>
            </a:r>
            <a:r>
              <a:rPr lang="en-US" altLang="ko-KR" sz="1300" b="1" dirty="0">
                <a:solidFill>
                  <a:srgbClr val="000000"/>
                </a:solidFill>
                <a:latin typeface="NanumGothic"/>
                <a:ea typeface="맑은 고딕"/>
              </a:rPr>
              <a:t>)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endParaRPr lang="en-US" altLang="ko-KR" sz="1300" dirty="0">
              <a:solidFill>
                <a:srgbClr val="000000"/>
              </a:solidFill>
              <a:latin typeface="NanumGothic"/>
              <a:ea typeface="맑은 고딕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ko-KR" sz="1300" dirty="0" err="1">
                <a:solidFill>
                  <a:srgbClr val="000000"/>
                </a:solidFill>
                <a:latin typeface="NanumGothic"/>
                <a:ea typeface="맑은 고딕"/>
              </a:rPr>
              <a:t>학습</a:t>
            </a:r>
            <a:r>
              <a:rPr lang="en-US" altLang="ko-KR" sz="1300" dirty="0">
                <a:solidFill>
                  <a:srgbClr val="00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300" dirty="0" err="1">
                <a:solidFill>
                  <a:srgbClr val="000000"/>
                </a:solidFill>
                <a:latin typeface="NanumGothic"/>
                <a:ea typeface="맑은 고딕"/>
              </a:rPr>
              <a:t>방식</a:t>
            </a:r>
            <a:r>
              <a:rPr lang="en-US" altLang="ko-KR" sz="1300" dirty="0">
                <a:solidFill>
                  <a:srgbClr val="000000"/>
                </a:solidFill>
                <a:latin typeface="NanumGothic"/>
                <a:ea typeface="맑은 고딕"/>
              </a:rPr>
              <a:t>: </a:t>
            </a:r>
            <a:r>
              <a:rPr lang="en-US" altLang="ko-KR" sz="1300" dirty="0" err="1">
                <a:solidFill>
                  <a:srgbClr val="000000"/>
                </a:solidFill>
                <a:latin typeface="NanumGothic"/>
                <a:ea typeface="맑은 고딕"/>
              </a:rPr>
              <a:t>환경과</a:t>
            </a:r>
            <a:r>
              <a:rPr lang="en-US" altLang="ko-KR" sz="1300" dirty="0">
                <a:solidFill>
                  <a:srgbClr val="00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300" dirty="0" err="1">
                <a:solidFill>
                  <a:srgbClr val="000000"/>
                </a:solidFill>
                <a:latin typeface="NanumGothic"/>
                <a:ea typeface="맑은 고딕"/>
              </a:rPr>
              <a:t>에이전트</a:t>
            </a:r>
            <a:r>
              <a:rPr lang="en-US" altLang="ko-KR" sz="1300" dirty="0">
                <a:solidFill>
                  <a:srgbClr val="00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300" dirty="0" err="1">
                <a:solidFill>
                  <a:srgbClr val="000000"/>
                </a:solidFill>
                <a:latin typeface="NanumGothic"/>
                <a:ea typeface="맑은 고딕"/>
              </a:rPr>
              <a:t>사이의</a:t>
            </a:r>
            <a:r>
              <a:rPr lang="en-US" altLang="ko-KR" sz="1300" dirty="0">
                <a:solidFill>
                  <a:srgbClr val="00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300" dirty="0" err="1">
                <a:solidFill>
                  <a:srgbClr val="000000"/>
                </a:solidFill>
                <a:latin typeface="NanumGothic"/>
                <a:ea typeface="맑은 고딕"/>
              </a:rPr>
              <a:t>지속적인</a:t>
            </a:r>
            <a:r>
              <a:rPr lang="en-US" altLang="ko-KR" sz="1300" dirty="0">
                <a:solidFill>
                  <a:srgbClr val="00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300" dirty="0" err="1">
                <a:solidFill>
                  <a:srgbClr val="000000"/>
                </a:solidFill>
                <a:latin typeface="NanumGothic"/>
                <a:ea typeface="맑은 고딕"/>
              </a:rPr>
              <a:t>상호작용</a:t>
            </a:r>
            <a:endParaRPr lang="en-US" altLang="ko-KR" sz="1300" dirty="0">
              <a:solidFill>
                <a:srgbClr val="000000"/>
              </a:solidFill>
              <a:latin typeface="NanumGothic"/>
              <a:ea typeface="맑은 고딕"/>
            </a:endParaRPr>
          </a:p>
          <a:p>
            <a:endParaRPr lang="en-US" altLang="ko-KR" sz="1300" dirty="0">
              <a:solidFill>
                <a:srgbClr val="000000"/>
              </a:solidFill>
              <a:latin typeface="NanumGothic"/>
              <a:ea typeface="맑은 고딕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ko-KR" sz="1300" dirty="0">
                <a:solidFill>
                  <a:srgbClr val="000000"/>
                </a:solidFill>
                <a:latin typeface="NanumGothic"/>
                <a:ea typeface="맑은 고딕"/>
              </a:rPr>
              <a:t>Data = </a:t>
            </a:r>
            <a:r>
              <a:rPr lang="en-US" altLang="ko-KR" sz="1300" b="1" dirty="0">
                <a:solidFill>
                  <a:srgbClr val="000000"/>
                </a:solidFill>
                <a:latin typeface="NanumGothic"/>
                <a:ea typeface="맑은 고딕"/>
              </a:rPr>
              <a:t>Trajectory</a:t>
            </a:r>
            <a:r>
              <a:rPr lang="en-US" altLang="ko-KR" sz="1300" dirty="0">
                <a:solidFill>
                  <a:srgbClr val="000000"/>
                </a:solidFill>
                <a:latin typeface="NanumGothic"/>
                <a:ea typeface="맑은 고딕"/>
              </a:rPr>
              <a:t> (</a:t>
            </a:r>
            <a:r>
              <a:rPr lang="en-US" altLang="ko-KR" sz="1300" dirty="0" err="1">
                <a:solidFill>
                  <a:srgbClr val="000000"/>
                </a:solidFill>
                <a:latin typeface="NanumGothic"/>
                <a:ea typeface="맑은 고딕"/>
              </a:rPr>
              <a:t>상호</a:t>
            </a:r>
            <a:r>
              <a:rPr lang="en-US" altLang="ko-KR" sz="1300" dirty="0">
                <a:solidFill>
                  <a:srgbClr val="00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300" dirty="0" err="1">
                <a:solidFill>
                  <a:srgbClr val="000000"/>
                </a:solidFill>
                <a:latin typeface="NanumGothic"/>
                <a:ea typeface="맑은 고딕"/>
              </a:rPr>
              <a:t>작용의</a:t>
            </a:r>
            <a:r>
              <a:rPr lang="en-US" altLang="ko-KR" sz="1300" dirty="0">
                <a:solidFill>
                  <a:srgbClr val="000000"/>
                </a:solidFill>
                <a:latin typeface="NanumGothic"/>
                <a:ea typeface="맑은 고딕"/>
              </a:rPr>
              <a:t> </a:t>
            </a:r>
            <a:r>
              <a:rPr lang="en-US" altLang="ko-KR" sz="1300" dirty="0" err="1">
                <a:solidFill>
                  <a:srgbClr val="000000"/>
                </a:solidFill>
                <a:latin typeface="NanumGothic"/>
                <a:ea typeface="맑은 고딕"/>
              </a:rPr>
              <a:t>결과물</a:t>
            </a:r>
            <a:r>
              <a:rPr lang="en-US" altLang="ko-KR" sz="1300" dirty="0">
                <a:solidFill>
                  <a:srgbClr val="000000"/>
                </a:solidFill>
                <a:latin typeface="NanumGothic"/>
                <a:ea typeface="맑은 고딕"/>
              </a:rPr>
              <a:t>)</a:t>
            </a:r>
          </a:p>
          <a:p>
            <a:endParaRPr lang="en-US" altLang="ko-KR" sz="1300" dirty="0">
              <a:solidFill>
                <a:srgbClr val="000000"/>
              </a:solidFill>
              <a:latin typeface="NanumGothic"/>
              <a:ea typeface="맑은 고딕"/>
            </a:endParaRPr>
          </a:p>
          <a:p>
            <a:pPr marL="685800" lvl="1" indent="-228600">
              <a:buFont typeface="Wingdings" panose="05000000000000000000" pitchFamily="2" charset="2"/>
              <a:buChar char="Ø"/>
            </a:pPr>
            <a:r>
              <a:rPr lang="en-US" altLang="ko-KR" sz="1300" dirty="0">
                <a:solidFill>
                  <a:srgbClr val="000000"/>
                </a:solidFill>
                <a:latin typeface="NanumGothic"/>
                <a:ea typeface="맑은 고딕"/>
              </a:rPr>
              <a:t>Environment: State, Reward</a:t>
            </a:r>
          </a:p>
          <a:p>
            <a:pPr marL="685800" lvl="1" indent="-228600">
              <a:buFont typeface="Wingdings" panose="05000000000000000000" pitchFamily="2" charset="2"/>
              <a:buChar char="Ø"/>
            </a:pPr>
            <a:r>
              <a:rPr lang="en-US" altLang="ko-KR" sz="1300" dirty="0">
                <a:solidFill>
                  <a:srgbClr val="000000"/>
                </a:solidFill>
                <a:latin typeface="NanumGothic"/>
                <a:ea typeface="맑은 고딕"/>
              </a:rPr>
              <a:t>Agent: Action</a:t>
            </a:r>
          </a:p>
          <a:p>
            <a:pPr lvl="1"/>
            <a:endParaRPr lang="en-US" altLang="ko-KR" sz="1300" dirty="0">
              <a:solidFill>
                <a:srgbClr val="000000"/>
              </a:solidFill>
              <a:latin typeface="NanumGothic"/>
              <a:ea typeface="맑은 고딕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endParaRPr lang="en-US" altLang="ko-KR" sz="1300" b="1" dirty="0">
              <a:solidFill>
                <a:srgbClr val="000000"/>
              </a:solidFill>
              <a:latin typeface="NanumGothic"/>
              <a:ea typeface="맑은 고딕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endParaRPr lang="en-US" altLang="ko-KR" sz="1300" b="1" dirty="0">
              <a:solidFill>
                <a:srgbClr val="000000"/>
              </a:solidFill>
              <a:latin typeface="NanumGothic"/>
              <a:ea typeface="맑은 고딕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ko-KR" sz="1300" b="1" dirty="0">
                <a:solidFill>
                  <a:srgbClr val="000000"/>
                </a:solidFill>
                <a:latin typeface="NanumGothic"/>
                <a:ea typeface="맑은 고딕"/>
              </a:rPr>
              <a:t>Goal: </a:t>
            </a:r>
            <a:r>
              <a:rPr lang="ko-KR" altLang="en-US" sz="1300" b="1" dirty="0">
                <a:solidFill>
                  <a:srgbClr val="000000"/>
                </a:solidFill>
                <a:latin typeface="NanumGothic"/>
                <a:ea typeface="맑은 고딕"/>
              </a:rPr>
              <a:t>누적보상</a:t>
            </a:r>
            <a:r>
              <a:rPr lang="en-US" altLang="ko-KR" sz="1300" b="1" dirty="0">
                <a:solidFill>
                  <a:srgbClr val="000000"/>
                </a:solidFill>
                <a:latin typeface="NanumGothic"/>
                <a:ea typeface="맑은 고딕"/>
              </a:rPr>
              <a:t>(cumulative reward)</a:t>
            </a:r>
            <a:r>
              <a:rPr lang="ko-KR" altLang="en-US" sz="1300" b="1" dirty="0">
                <a:solidFill>
                  <a:srgbClr val="000000"/>
                </a:solidFill>
                <a:latin typeface="NanumGothic"/>
                <a:ea typeface="맑은 고딕"/>
              </a:rPr>
              <a:t>의 </a:t>
            </a:r>
            <a:r>
              <a:rPr lang="ko-KR" altLang="en-US" sz="1300" b="1" dirty="0" err="1">
                <a:solidFill>
                  <a:srgbClr val="000000"/>
                </a:solidFill>
                <a:latin typeface="NanumGothic"/>
                <a:ea typeface="맑은 고딕"/>
              </a:rPr>
              <a:t>기댓값을</a:t>
            </a:r>
            <a:r>
              <a:rPr lang="ko-KR" altLang="en-US" sz="1300" b="1" dirty="0">
                <a:solidFill>
                  <a:srgbClr val="000000"/>
                </a:solidFill>
                <a:latin typeface="NanumGothic"/>
                <a:ea typeface="맑은 고딕"/>
              </a:rPr>
              <a:t> 최대화하는 것</a:t>
            </a:r>
            <a:endParaRPr lang="en-US" altLang="ko-KR" sz="1300" b="1" dirty="0">
              <a:solidFill>
                <a:srgbClr val="000000"/>
              </a:solidFill>
              <a:latin typeface="NanumGothic"/>
              <a:ea typeface="맑은 고딕"/>
            </a:endParaRPr>
          </a:p>
          <a:p>
            <a:endParaRPr lang="en-US" altLang="ko-KR" sz="1300" dirty="0">
              <a:solidFill>
                <a:srgbClr val="000000"/>
              </a:solidFill>
              <a:latin typeface="NanumGothic"/>
              <a:ea typeface="맑은 고딕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ko-KR" sz="1300" dirty="0" err="1">
                <a:solidFill>
                  <a:srgbClr val="000000"/>
                </a:solidFill>
                <a:latin typeface="NanumGothic"/>
                <a:ea typeface="맑은 고딕"/>
              </a:rPr>
              <a:t>목표</a:t>
            </a:r>
            <a:r>
              <a:rPr lang="en-US" altLang="ko-KR" sz="1300" dirty="0">
                <a:solidFill>
                  <a:srgbClr val="00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300" dirty="0" err="1">
                <a:solidFill>
                  <a:srgbClr val="000000"/>
                </a:solidFill>
                <a:latin typeface="NanumGothic"/>
                <a:ea typeface="맑은 고딕"/>
              </a:rPr>
              <a:t>달성을</a:t>
            </a:r>
            <a:r>
              <a:rPr lang="en-US" altLang="ko-KR" sz="1300" dirty="0">
                <a:solidFill>
                  <a:srgbClr val="000000"/>
                </a:solidFill>
                <a:latin typeface="NanumGothic"/>
                <a:ea typeface="맑은 고딕"/>
              </a:rPr>
              <a:t> </a:t>
            </a:r>
            <a:r>
              <a:rPr lang="en-US" altLang="ko-KR" sz="1300" dirty="0" err="1">
                <a:solidFill>
                  <a:srgbClr val="000000"/>
                </a:solidFill>
                <a:latin typeface="NanumGothic"/>
                <a:ea typeface="맑은 고딕"/>
              </a:rPr>
              <a:t>위해</a:t>
            </a:r>
            <a:r>
              <a:rPr lang="en-US" altLang="ko-KR" sz="1300" dirty="0">
                <a:solidFill>
                  <a:srgbClr val="000000"/>
                </a:solidFill>
                <a:latin typeface="NanumGothic"/>
                <a:ea typeface="맑은 고딕"/>
              </a:rPr>
              <a:t> : Policy Improvement</a:t>
            </a:r>
          </a:p>
          <a:p>
            <a:endParaRPr lang="en-US" altLang="ko-KR" sz="1300" dirty="0">
              <a:solidFill>
                <a:srgbClr val="000000"/>
              </a:solidFill>
              <a:latin typeface="NanumGothic"/>
              <a:ea typeface="맑은 고딕"/>
            </a:endParaRPr>
          </a:p>
          <a:p>
            <a:endParaRPr lang="en-US" altLang="ko-KR" sz="1300" dirty="0">
              <a:solidFill>
                <a:srgbClr val="000000"/>
              </a:solidFill>
              <a:latin typeface="NanumGothic"/>
              <a:ea typeface="맑은 고딕"/>
            </a:endParaRPr>
          </a:p>
          <a:p>
            <a:endParaRPr lang="en-US" altLang="ko-KR" sz="1300" dirty="0">
              <a:solidFill>
                <a:srgbClr val="000000"/>
              </a:solidFill>
              <a:latin typeface="NanumGothic"/>
              <a:ea typeface="맑은 고딕" panose="020B0503020000020004" pitchFamily="34" charset="-127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endParaRPr lang="en-US" altLang="ko-KR" sz="1333" dirty="0">
              <a:solidFill>
                <a:srgbClr val="000000"/>
              </a:solidFill>
              <a:latin typeface="NanumGothic"/>
            </a:endParaRPr>
          </a:p>
          <a:p>
            <a:endParaRPr lang="en-US" altLang="ko-KR" sz="1333" dirty="0">
              <a:solidFill>
                <a:srgbClr val="000000"/>
              </a:solidFill>
              <a:latin typeface="NanumGothic"/>
            </a:endParaRPr>
          </a:p>
          <a:p>
            <a:endParaRPr lang="en-US" altLang="ko-KR" sz="1333" dirty="0">
              <a:solidFill>
                <a:srgbClr val="000000"/>
              </a:solidFill>
              <a:latin typeface="NanumGothic"/>
            </a:endParaRPr>
          </a:p>
          <a:p>
            <a:endParaRPr lang="en-US" altLang="ko-KR" sz="1333" dirty="0">
              <a:solidFill>
                <a:srgbClr val="000000"/>
              </a:solidFill>
              <a:latin typeface="NanumGothic"/>
            </a:endParaRPr>
          </a:p>
          <a:p>
            <a:endParaRPr lang="en-US" altLang="ko-KR" sz="1333" dirty="0">
              <a:solidFill>
                <a:srgbClr val="000000"/>
              </a:solidFill>
              <a:latin typeface="NanumGothic"/>
            </a:endParaRPr>
          </a:p>
        </p:txBody>
      </p:sp>
      <p:pic>
        <p:nvPicPr>
          <p:cNvPr id="7" name="그림 8" descr="텍스트, 그림, 도표, 스케치이(가) 표시된 사진&#10;&#10;자동 생성된 설명">
            <a:extLst>
              <a:ext uri="{FF2B5EF4-FFF2-40B4-BE49-F238E27FC236}">
                <a16:creationId xmlns:a16="http://schemas.microsoft.com/office/drawing/2014/main" id="{C77A4690-5A58-7DE1-6439-FFC07D6281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8471" y="1913618"/>
            <a:ext cx="5990772" cy="339362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1D48CEC-AE92-F29D-E0EF-8B6548A8FBC8}"/>
              </a:ext>
            </a:extLst>
          </p:cNvPr>
          <p:cNvSpPr/>
          <p:nvPr/>
        </p:nvSpPr>
        <p:spPr>
          <a:xfrm>
            <a:off x="9887856" y="5306786"/>
            <a:ext cx="2059214" cy="253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Arial"/>
              <a:buChar char="•"/>
            </a:pPr>
            <a:r>
              <a:rPr lang="ko-KR" altLang="en-US" dirty="0">
                <a:ea typeface="맑은 고딕"/>
                <a:cs typeface="Calibri"/>
              </a:rPr>
              <a:t>출처: 생활코딩</a:t>
            </a:r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F8F100E2-4E6A-C1DA-A763-7F35EC504D11}"/>
              </a:ext>
            </a:extLst>
          </p:cNvPr>
          <p:cNvCxnSpPr/>
          <p:nvPr/>
        </p:nvCxnSpPr>
        <p:spPr>
          <a:xfrm>
            <a:off x="3779157" y="4142013"/>
            <a:ext cx="732971" cy="1875970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99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024"/>
    </mc:Choice>
    <mc:Fallback xmlns="">
      <p:transition spd="slow" advTm="3902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6825" y="782642"/>
            <a:ext cx="13716191" cy="9131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01. </a:t>
            </a:r>
            <a:r>
              <a:rPr lang="en-US" sz="5300" err="1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Finrl</a:t>
            </a:r>
            <a:r>
              <a:rPr lang="en-US" sz="5300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 and</a:t>
            </a:r>
            <a:r>
              <a:rPr lang="en-US" altLang="ko-KR" sz="5300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 </a:t>
            </a:r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 </a:t>
            </a:r>
            <a:r>
              <a:rPr lang="en-US" altLang="ko-KR" sz="5300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reinforcement learning</a:t>
            </a:r>
            <a:endParaRPr lang="en-US" sz="5300">
              <a:latin typeface="Bebas Neue"/>
              <a:ea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1503" y="462224"/>
            <a:ext cx="588912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rgbClr val="2D3136"/>
                </a:solidFill>
                <a:latin typeface="NanumSquare"/>
              </a:rPr>
              <a:t>Brief review of </a:t>
            </a:r>
            <a:r>
              <a:rPr lang="en-US" sz="1200" err="1">
                <a:solidFill>
                  <a:srgbClr val="2D3136"/>
                </a:solidFill>
                <a:latin typeface="NanumSquare"/>
              </a:rPr>
              <a:t>FinRL</a:t>
            </a:r>
            <a:r>
              <a:rPr lang="en-US" sz="1200">
                <a:solidFill>
                  <a:srgbClr val="2D3136"/>
                </a:solidFill>
                <a:latin typeface="NanumSquare"/>
              </a:rPr>
              <a:t> and Reinforcement Learning</a:t>
            </a:r>
          </a:p>
          <a:p>
            <a:endParaRPr lang="en-US" altLang="ko-KR" sz="1200">
              <a:solidFill>
                <a:srgbClr val="2D3136"/>
              </a:solidFill>
              <a:latin typeface="NanumSquare" pitchFamily="34" charset="0"/>
              <a:ea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0107" y="2533600"/>
            <a:ext cx="11125200" cy="371864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ko-KR" sz="1300" b="1" dirty="0">
                <a:solidFill>
                  <a:srgbClr val="000000"/>
                </a:solidFill>
                <a:latin typeface="NanumGothic"/>
                <a:ea typeface="맑은 고딕"/>
              </a:rPr>
              <a:t>Environment</a:t>
            </a:r>
            <a:r>
              <a:rPr lang="en-US" altLang="ko-KR" sz="1300" dirty="0">
                <a:solidFill>
                  <a:srgbClr val="000000"/>
                </a:solidFill>
                <a:latin typeface="NanumGothic"/>
                <a:ea typeface="맑은 고딕"/>
              </a:rPr>
              <a:t>: </a:t>
            </a:r>
            <a:r>
              <a:rPr lang="en-US" altLang="ko-KR" sz="1300" dirty="0" err="1">
                <a:solidFill>
                  <a:srgbClr val="000000"/>
                </a:solidFill>
                <a:latin typeface="NanumGothic"/>
                <a:ea typeface="맑은 고딕"/>
              </a:rPr>
              <a:t>주식</a:t>
            </a:r>
            <a:r>
              <a:rPr lang="en-US" altLang="ko-KR" sz="1300" dirty="0">
                <a:solidFill>
                  <a:srgbClr val="000000"/>
                </a:solidFill>
                <a:latin typeface="NanumGothic"/>
                <a:ea typeface="맑은 고딕"/>
              </a:rPr>
              <a:t> 장 // </a:t>
            </a:r>
            <a:r>
              <a:rPr lang="en-US" altLang="ko-KR" sz="1300" b="1" dirty="0">
                <a:solidFill>
                  <a:srgbClr val="000000"/>
                </a:solidFill>
                <a:latin typeface="NanumGothic"/>
                <a:ea typeface="맑은 고딕"/>
              </a:rPr>
              <a:t>Agent</a:t>
            </a:r>
            <a:r>
              <a:rPr lang="en-US" altLang="ko-KR" sz="1300" dirty="0">
                <a:solidFill>
                  <a:srgbClr val="000000"/>
                </a:solidFill>
                <a:latin typeface="NanumGothic"/>
                <a:ea typeface="맑은 고딕"/>
              </a:rPr>
              <a:t>: </a:t>
            </a:r>
            <a:r>
              <a:rPr lang="en-US" altLang="ko-KR" sz="1300" dirty="0" err="1">
                <a:solidFill>
                  <a:srgbClr val="000000"/>
                </a:solidFill>
                <a:latin typeface="NanumGothic"/>
                <a:ea typeface="맑은 고딕"/>
              </a:rPr>
              <a:t>트레이더</a:t>
            </a:r>
            <a:r>
              <a:rPr lang="en-US" altLang="ko-KR" sz="1300" dirty="0">
                <a:solidFill>
                  <a:srgbClr val="000000"/>
                </a:solidFill>
                <a:latin typeface="NanumGothic"/>
                <a:ea typeface="맑은 고딕"/>
              </a:rPr>
              <a:t> -&gt; </a:t>
            </a:r>
            <a:r>
              <a:rPr lang="en-US" altLang="ko-KR" sz="1300" dirty="0" err="1">
                <a:solidFill>
                  <a:srgbClr val="000000"/>
                </a:solidFill>
                <a:latin typeface="NanumGothic"/>
                <a:ea typeface="맑은 고딕"/>
              </a:rPr>
              <a:t>어떤</a:t>
            </a:r>
            <a:r>
              <a:rPr lang="en-US" altLang="ko-KR" sz="1300" dirty="0">
                <a:solidFill>
                  <a:srgbClr val="000000"/>
                </a:solidFill>
                <a:latin typeface="NanumGothic"/>
                <a:ea typeface="맑은 고딕"/>
              </a:rPr>
              <a:t> </a:t>
            </a:r>
            <a:r>
              <a:rPr lang="en-US" altLang="ko-KR" sz="1300" dirty="0" err="1">
                <a:solidFill>
                  <a:srgbClr val="000000"/>
                </a:solidFill>
                <a:latin typeface="NanumGothic"/>
                <a:ea typeface="맑은 고딕"/>
              </a:rPr>
              <a:t>알고리즘이냐에</a:t>
            </a:r>
            <a:r>
              <a:rPr lang="en-US" altLang="ko-KR" sz="1300" dirty="0">
                <a:solidFill>
                  <a:srgbClr val="00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300" dirty="0" err="1">
                <a:solidFill>
                  <a:srgbClr val="000000"/>
                </a:solidFill>
                <a:latin typeface="NanumGothic"/>
                <a:ea typeface="맑은 고딕"/>
              </a:rPr>
              <a:t>따라</a:t>
            </a:r>
            <a:r>
              <a:rPr lang="en-US" altLang="ko-KR" sz="1300" dirty="0">
                <a:solidFill>
                  <a:srgbClr val="00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300" dirty="0" err="1">
                <a:solidFill>
                  <a:srgbClr val="000000"/>
                </a:solidFill>
                <a:latin typeface="NanumGothic"/>
                <a:ea typeface="맑은 고딕"/>
              </a:rPr>
              <a:t>구분</a:t>
            </a:r>
            <a:r>
              <a:rPr lang="en-US" altLang="ko-KR" sz="1300" dirty="0">
                <a:solidFill>
                  <a:srgbClr val="000000"/>
                </a:solidFill>
                <a:latin typeface="NanumGothic"/>
                <a:ea typeface="맑은 고딕"/>
              </a:rPr>
              <a:t>!</a:t>
            </a:r>
          </a:p>
          <a:p>
            <a:endParaRPr lang="en-US" altLang="ko-KR" sz="1300">
              <a:solidFill>
                <a:srgbClr val="000000"/>
              </a:solidFill>
              <a:latin typeface="NanumGothic"/>
              <a:ea typeface="맑은 고딕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ko-KR" sz="1300" b="1" dirty="0">
                <a:solidFill>
                  <a:srgbClr val="000000"/>
                </a:solidFill>
                <a:latin typeface="NanumGothic"/>
                <a:ea typeface="맑은 고딕"/>
              </a:rPr>
              <a:t>State</a:t>
            </a:r>
            <a:r>
              <a:rPr lang="en-US" altLang="ko-KR" sz="1300" dirty="0">
                <a:solidFill>
                  <a:srgbClr val="000000"/>
                </a:solidFill>
                <a:latin typeface="NanumGothic"/>
                <a:ea typeface="맑은 고딕"/>
              </a:rPr>
              <a:t>: </a:t>
            </a:r>
            <a:r>
              <a:rPr lang="en-US" altLang="ko-KR" sz="1300" dirty="0" err="1">
                <a:solidFill>
                  <a:srgbClr val="000000"/>
                </a:solidFill>
                <a:latin typeface="NanumGothic"/>
                <a:ea typeface="맑은 고딕"/>
              </a:rPr>
              <a:t>가격</a:t>
            </a:r>
            <a:r>
              <a:rPr lang="en-US" altLang="ko-KR" sz="1300" dirty="0">
                <a:solidFill>
                  <a:srgbClr val="000000"/>
                </a:solidFill>
                <a:latin typeface="NanumGothic"/>
                <a:ea typeface="맑은 고딕"/>
              </a:rPr>
              <a:t>, </a:t>
            </a:r>
            <a:r>
              <a:rPr lang="en-US" altLang="ko-KR" sz="1300" dirty="0" err="1">
                <a:solidFill>
                  <a:srgbClr val="000000"/>
                </a:solidFill>
                <a:latin typeface="NanumGothic"/>
                <a:ea typeface="맑은 고딕"/>
              </a:rPr>
              <a:t>각종</a:t>
            </a:r>
            <a:r>
              <a:rPr lang="en-US" altLang="ko-KR" sz="1300" dirty="0">
                <a:solidFill>
                  <a:srgbClr val="00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300" dirty="0" err="1">
                <a:solidFill>
                  <a:srgbClr val="000000"/>
                </a:solidFill>
                <a:latin typeface="NanumGothic"/>
                <a:ea typeface="맑은 고딕"/>
              </a:rPr>
              <a:t>지표</a:t>
            </a:r>
            <a:r>
              <a:rPr lang="en-US" altLang="ko-KR" sz="1300" dirty="0">
                <a:solidFill>
                  <a:srgbClr val="000000"/>
                </a:solidFill>
                <a:latin typeface="NanumGothic"/>
                <a:ea typeface="맑은 고딕"/>
              </a:rPr>
              <a:t>, </a:t>
            </a:r>
            <a:r>
              <a:rPr lang="en-US" altLang="ko-KR" sz="1300" dirty="0" err="1">
                <a:solidFill>
                  <a:srgbClr val="000000"/>
                </a:solidFill>
                <a:latin typeface="NanumGothic"/>
                <a:ea typeface="맑은 고딕"/>
              </a:rPr>
              <a:t>포트폴리오</a:t>
            </a:r>
            <a:r>
              <a:rPr lang="en-US" altLang="ko-KR" sz="1300" dirty="0">
                <a:solidFill>
                  <a:srgbClr val="000000"/>
                </a:solidFill>
                <a:latin typeface="NanumGothic"/>
                <a:ea typeface="맑은 고딕"/>
              </a:rPr>
              <a:t> </a:t>
            </a:r>
            <a:r>
              <a:rPr lang="en-US" altLang="ko-KR" sz="1300" dirty="0" err="1">
                <a:solidFill>
                  <a:srgbClr val="000000"/>
                </a:solidFill>
                <a:latin typeface="NanumGothic"/>
                <a:ea typeface="맑은 고딕"/>
              </a:rPr>
              <a:t>잔고</a:t>
            </a:r>
            <a:r>
              <a:rPr lang="en-US" altLang="ko-KR" sz="1300" dirty="0">
                <a:solidFill>
                  <a:srgbClr val="00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300" dirty="0" err="1">
                <a:solidFill>
                  <a:srgbClr val="000000"/>
                </a:solidFill>
                <a:latin typeface="NanumGothic"/>
                <a:ea typeface="맑은 고딕"/>
              </a:rPr>
              <a:t>현황</a:t>
            </a:r>
            <a:r>
              <a:rPr lang="en-US" altLang="ko-KR" sz="1300" dirty="0">
                <a:solidFill>
                  <a:srgbClr val="000000"/>
                </a:solidFill>
                <a:latin typeface="NanumGothic"/>
                <a:ea typeface="맑은 고딕"/>
              </a:rPr>
              <a:t> 등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endParaRPr lang="en-US" altLang="ko-KR" sz="1300">
              <a:solidFill>
                <a:srgbClr val="000000"/>
              </a:solidFill>
              <a:latin typeface="NanumGothic"/>
              <a:ea typeface="맑은 고딕" panose="020B0503020000020004" pitchFamily="34" charset="-127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ko-KR" sz="1300" b="1" dirty="0">
                <a:solidFill>
                  <a:srgbClr val="000000"/>
                </a:solidFill>
                <a:latin typeface="NanumGothic"/>
                <a:ea typeface="맑은 고딕"/>
              </a:rPr>
              <a:t>Action</a:t>
            </a:r>
            <a:r>
              <a:rPr lang="en-US" altLang="ko-KR" sz="1300" dirty="0">
                <a:solidFill>
                  <a:srgbClr val="000000"/>
                </a:solidFill>
                <a:latin typeface="NanumGothic"/>
                <a:ea typeface="맑은 고딕"/>
              </a:rPr>
              <a:t>: </a:t>
            </a:r>
            <a:r>
              <a:rPr lang="en-US" altLang="ko-KR" sz="1300" dirty="0" err="1">
                <a:solidFill>
                  <a:srgbClr val="000000"/>
                </a:solidFill>
                <a:latin typeface="NanumGothic"/>
                <a:ea typeface="맑은 고딕"/>
              </a:rPr>
              <a:t>매수</a:t>
            </a:r>
            <a:r>
              <a:rPr lang="en-US" altLang="ko-KR" sz="1300" dirty="0">
                <a:solidFill>
                  <a:srgbClr val="000000"/>
                </a:solidFill>
                <a:latin typeface="NanumGothic"/>
                <a:ea typeface="맑은 고딕"/>
              </a:rPr>
              <a:t>, </a:t>
            </a:r>
            <a:r>
              <a:rPr lang="en-US" altLang="ko-KR" sz="1300" dirty="0" err="1">
                <a:solidFill>
                  <a:srgbClr val="000000"/>
                </a:solidFill>
                <a:latin typeface="NanumGothic"/>
                <a:ea typeface="맑은 고딕"/>
              </a:rPr>
              <a:t>매도</a:t>
            </a:r>
            <a:r>
              <a:rPr lang="en-US" altLang="ko-KR" sz="1300" dirty="0">
                <a:solidFill>
                  <a:srgbClr val="000000"/>
                </a:solidFill>
                <a:latin typeface="NanumGothic"/>
                <a:ea typeface="맑은 고딕"/>
              </a:rPr>
              <a:t>, </a:t>
            </a:r>
            <a:r>
              <a:rPr lang="en-US" altLang="ko-KR" sz="1300" dirty="0" err="1">
                <a:solidFill>
                  <a:srgbClr val="000000"/>
                </a:solidFill>
                <a:latin typeface="NanumGothic"/>
                <a:ea typeface="맑은 고딕"/>
              </a:rPr>
              <a:t>유지</a:t>
            </a:r>
            <a:endParaRPr lang="en-US" altLang="ko-KR" sz="1300" dirty="0">
              <a:solidFill>
                <a:srgbClr val="000000"/>
              </a:solidFill>
              <a:latin typeface="NanumGothic"/>
              <a:ea typeface="맑은 고딕"/>
            </a:endParaRPr>
          </a:p>
          <a:p>
            <a:endParaRPr lang="en-US" altLang="ko-KR" sz="1300">
              <a:solidFill>
                <a:srgbClr val="000000"/>
              </a:solidFill>
              <a:latin typeface="NanumGothic"/>
              <a:ea typeface="맑은 고딕"/>
            </a:endParaRPr>
          </a:p>
          <a:p>
            <a:r>
              <a:rPr lang="en-US" sz="1300" dirty="0">
                <a:solidFill>
                  <a:srgbClr val="000000"/>
                </a:solidFill>
                <a:latin typeface="NanumGothic"/>
                <a:ea typeface="NanumGothic"/>
              </a:rPr>
              <a:t>     {-k,…,-1,0,1,….k} </a:t>
            </a:r>
            <a:endParaRPr lang="ko-KR" altLang="en-US" sz="1300">
              <a:solidFill>
                <a:srgbClr val="000000"/>
              </a:solidFill>
              <a:latin typeface="NanumGothic"/>
              <a:ea typeface="NanumGothic"/>
            </a:endParaRPr>
          </a:p>
          <a:p>
            <a:endParaRPr lang="en-US" sz="1300">
              <a:solidFill>
                <a:srgbClr val="000000"/>
              </a:solidFill>
              <a:latin typeface="NanumGothic"/>
              <a:ea typeface="NanumGothic"/>
            </a:endParaRPr>
          </a:p>
          <a:p>
            <a:r>
              <a:rPr lang="en-US" sz="1300" dirty="0">
                <a:solidFill>
                  <a:srgbClr val="000000"/>
                </a:solidFill>
                <a:latin typeface="NanumGothic"/>
                <a:ea typeface="NanumGothic"/>
              </a:rPr>
              <a:t>      ex) +3 --&gt; 3</a:t>
            </a:r>
            <a:r>
              <a:rPr lang="ko-KR" altLang="en-US" sz="1300" dirty="0">
                <a:solidFill>
                  <a:srgbClr val="000000"/>
                </a:solidFill>
                <a:latin typeface="NanumGothic"/>
                <a:ea typeface="NanumGothic"/>
              </a:rPr>
              <a:t>만큼</a:t>
            </a:r>
            <a:r>
              <a:rPr lang="en-US" sz="1300" dirty="0">
                <a:solidFill>
                  <a:srgbClr val="000000"/>
                </a:solidFill>
                <a:latin typeface="NanumGothic"/>
                <a:ea typeface="NanumGothic"/>
              </a:rPr>
              <a:t> </a:t>
            </a:r>
            <a:r>
              <a:rPr lang="ko-KR" altLang="en-US" sz="1300" dirty="0">
                <a:solidFill>
                  <a:srgbClr val="000000"/>
                </a:solidFill>
                <a:latin typeface="NanumGothic"/>
                <a:ea typeface="NanumGothic"/>
              </a:rPr>
              <a:t>주식</a:t>
            </a:r>
            <a:r>
              <a:rPr lang="en-US" sz="1300" dirty="0">
                <a:solidFill>
                  <a:srgbClr val="000000"/>
                </a:solidFill>
                <a:latin typeface="NanumGothic"/>
                <a:ea typeface="NanumGothic"/>
              </a:rPr>
              <a:t> portion</a:t>
            </a:r>
            <a:r>
              <a:rPr lang="ko-KR" altLang="en-US" sz="1300" dirty="0">
                <a:solidFill>
                  <a:srgbClr val="000000"/>
                </a:solidFill>
                <a:latin typeface="NanumGothic"/>
                <a:ea typeface="NanumGothic"/>
              </a:rPr>
              <a:t>을</a:t>
            </a:r>
            <a:r>
              <a:rPr lang="en-US" sz="1300" dirty="0">
                <a:solidFill>
                  <a:srgbClr val="000000"/>
                </a:solidFill>
                <a:latin typeface="NanumGothic"/>
                <a:ea typeface="NanumGothic"/>
              </a:rPr>
              <a:t> </a:t>
            </a:r>
            <a:r>
              <a:rPr lang="ko-KR" altLang="en-US" sz="1300" dirty="0">
                <a:solidFill>
                  <a:srgbClr val="000000"/>
                </a:solidFill>
                <a:latin typeface="NanumGothic"/>
                <a:ea typeface="NanumGothic"/>
              </a:rPr>
              <a:t>가져간다</a:t>
            </a:r>
            <a:r>
              <a:rPr lang="en-US" altLang="ko-KR" sz="1300" dirty="0">
                <a:solidFill>
                  <a:srgbClr val="000000"/>
                </a:solidFill>
                <a:latin typeface="NanumGothic"/>
                <a:ea typeface="NanumGothic"/>
              </a:rPr>
              <a:t>.</a:t>
            </a:r>
            <a:endParaRPr lang="ko-KR" altLang="en-US" sz="1300" dirty="0">
              <a:latin typeface="NanumGothic"/>
              <a:ea typeface="NanumGothic"/>
            </a:endParaRPr>
          </a:p>
          <a:p>
            <a:endParaRPr lang="en-US" altLang="ko-KR" sz="1300">
              <a:solidFill>
                <a:srgbClr val="000000"/>
              </a:solidFill>
              <a:latin typeface="NanumGothic"/>
              <a:ea typeface="맑은 고딕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ko-KR" sz="1300" b="1" dirty="0" err="1">
                <a:solidFill>
                  <a:srgbClr val="000000"/>
                </a:solidFill>
                <a:latin typeface="NanumGothic"/>
                <a:ea typeface="맑은 고딕"/>
              </a:rPr>
              <a:t>목표</a:t>
            </a:r>
            <a:r>
              <a:rPr lang="en-US" altLang="ko-KR" sz="1300" dirty="0">
                <a:solidFill>
                  <a:srgbClr val="000000"/>
                </a:solidFill>
                <a:latin typeface="NanumGothic"/>
                <a:ea typeface="맑은 고딕"/>
              </a:rPr>
              <a:t>: </a:t>
            </a:r>
            <a:r>
              <a:rPr lang="en-US" altLang="ko-KR" sz="1300" dirty="0" err="1">
                <a:solidFill>
                  <a:srgbClr val="000000"/>
                </a:solidFill>
                <a:latin typeface="NanumGothic"/>
                <a:ea typeface="맑은 고딕"/>
              </a:rPr>
              <a:t>포트폴리오의</a:t>
            </a:r>
            <a:r>
              <a:rPr lang="en-US" altLang="ko-KR" sz="1300" dirty="0">
                <a:solidFill>
                  <a:srgbClr val="00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300" dirty="0" err="1">
                <a:solidFill>
                  <a:srgbClr val="000000"/>
                </a:solidFill>
                <a:latin typeface="NanumGothic"/>
                <a:ea typeface="맑은 고딕"/>
              </a:rPr>
              <a:t>수익</a:t>
            </a:r>
            <a:r>
              <a:rPr lang="en-US" altLang="ko-KR" sz="1300" dirty="0">
                <a:solidFill>
                  <a:srgbClr val="00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300" dirty="0" err="1">
                <a:solidFill>
                  <a:srgbClr val="000000"/>
                </a:solidFill>
                <a:latin typeface="NanumGothic"/>
                <a:ea typeface="맑은 고딕"/>
              </a:rPr>
              <a:t>극대화</a:t>
            </a:r>
            <a:r>
              <a:rPr lang="en-US" altLang="ko-KR" sz="1300" dirty="0">
                <a:solidFill>
                  <a:srgbClr val="000000"/>
                </a:solidFill>
                <a:latin typeface="NanumGothic"/>
                <a:ea typeface="맑은 고딕"/>
              </a:rPr>
              <a:t>!</a:t>
            </a:r>
          </a:p>
          <a:p>
            <a:endParaRPr lang="en-US" altLang="ko-KR" sz="1300">
              <a:solidFill>
                <a:srgbClr val="000000"/>
              </a:solidFill>
              <a:latin typeface="NanumGothic"/>
              <a:ea typeface="맑은 고딕"/>
            </a:endParaRPr>
          </a:p>
          <a:p>
            <a:endParaRPr lang="en-US" altLang="ko-KR" sz="1300">
              <a:solidFill>
                <a:srgbClr val="000000"/>
              </a:solidFill>
              <a:latin typeface="NanumGothic"/>
              <a:ea typeface="맑은 고딕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endParaRPr lang="en-US" altLang="ko-KR" sz="1333">
              <a:solidFill>
                <a:srgbClr val="000000"/>
              </a:solidFill>
              <a:latin typeface="NanumGothic"/>
            </a:endParaRPr>
          </a:p>
          <a:p>
            <a:endParaRPr lang="en-US" altLang="ko-KR" sz="1333">
              <a:solidFill>
                <a:srgbClr val="000000"/>
              </a:solidFill>
              <a:latin typeface="NanumGothic"/>
            </a:endParaRPr>
          </a:p>
          <a:p>
            <a:endParaRPr lang="en-US" altLang="ko-KR" sz="1333">
              <a:solidFill>
                <a:srgbClr val="000000"/>
              </a:solidFill>
              <a:latin typeface="NanumGothic"/>
            </a:endParaRPr>
          </a:p>
          <a:p>
            <a:endParaRPr lang="en-US" altLang="ko-KR" sz="1333">
              <a:solidFill>
                <a:srgbClr val="000000"/>
              </a:solidFill>
              <a:latin typeface="NanumGothic"/>
            </a:endParaRPr>
          </a:p>
          <a:p>
            <a:endParaRPr lang="en-US" altLang="ko-KR" sz="1333">
              <a:solidFill>
                <a:srgbClr val="000000"/>
              </a:solidFill>
              <a:latin typeface="NanumGothic"/>
            </a:endParaRP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7D5DC4BB-01C1-75CF-2BD1-ACB54AA09F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59191" y="303775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8">
            <a:extLst>
              <a:ext uri="{FF2B5EF4-FFF2-40B4-BE49-F238E27FC236}">
                <a16:creationId xmlns:a16="http://schemas.microsoft.com/office/drawing/2014/main" id="{FC8FD819-BF3D-323B-A227-1699E1D8E4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11591" y="319015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427D6C0F-6B64-A78C-8A71-ECD32A5D9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092" y="3099687"/>
            <a:ext cx="5781430" cy="2759014"/>
          </a:xfrm>
          <a:prstGeom prst="rect">
            <a:avLst/>
          </a:prstGeom>
        </p:spPr>
      </p:pic>
      <p:grpSp>
        <p:nvGrpSpPr>
          <p:cNvPr id="14" name="그룹 1001">
            <a:extLst>
              <a:ext uri="{FF2B5EF4-FFF2-40B4-BE49-F238E27FC236}">
                <a16:creationId xmlns:a16="http://schemas.microsoft.com/office/drawing/2014/main" id="{A4FA78F2-1C5C-3F72-81CF-93D4A18DB99A}"/>
              </a:ext>
            </a:extLst>
          </p:cNvPr>
          <p:cNvGrpSpPr/>
          <p:nvPr/>
        </p:nvGrpSpPr>
        <p:grpSpPr>
          <a:xfrm>
            <a:off x="878649" y="1629482"/>
            <a:ext cx="341629" cy="60920"/>
            <a:chOff x="1248279" y="2918150"/>
            <a:chExt cx="512444" cy="91380"/>
          </a:xfrm>
        </p:grpSpPr>
        <p:pic>
          <p:nvPicPr>
            <p:cNvPr id="11" name="Object 3">
              <a:extLst>
                <a:ext uri="{FF2B5EF4-FFF2-40B4-BE49-F238E27FC236}">
                  <a16:creationId xmlns:a16="http://schemas.microsoft.com/office/drawing/2014/main" id="{8DFE94D8-9BFA-9732-F80D-F86D76080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sp>
        <p:nvSpPr>
          <p:cNvPr id="16" name="Object 2">
            <a:extLst>
              <a:ext uri="{FF2B5EF4-FFF2-40B4-BE49-F238E27FC236}">
                <a16:creationId xmlns:a16="http://schemas.microsoft.com/office/drawing/2014/main" id="{38F04D5B-9FB3-328D-302C-984E5302C733}"/>
              </a:ext>
            </a:extLst>
          </p:cNvPr>
          <p:cNvSpPr txBox="1"/>
          <p:nvPr/>
        </p:nvSpPr>
        <p:spPr>
          <a:xfrm>
            <a:off x="800566" y="1767840"/>
            <a:ext cx="5401915" cy="4205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100" dirty="0">
                <a:solidFill>
                  <a:srgbClr val="2D3136"/>
                </a:solidFill>
                <a:latin typeface="Bebas Neue"/>
                <a:ea typeface="맑은 고딕"/>
              </a:rPr>
              <a:t>RL in stock markets</a:t>
            </a:r>
          </a:p>
        </p:txBody>
      </p:sp>
    </p:spTree>
    <p:extLst>
      <p:ext uri="{BB962C8B-B14F-4D97-AF65-F5344CB8AC3E}">
        <p14:creationId xmlns:p14="http://schemas.microsoft.com/office/powerpoint/2010/main" val="271775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024"/>
    </mc:Choice>
    <mc:Fallback xmlns="">
      <p:transition spd="slow" advTm="3902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6825" y="782642"/>
            <a:ext cx="13716191" cy="9131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01. </a:t>
            </a:r>
            <a:r>
              <a:rPr lang="en-US" sz="5300" err="1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Finrl</a:t>
            </a:r>
            <a:r>
              <a:rPr lang="en-US" sz="5300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 and</a:t>
            </a:r>
            <a:r>
              <a:rPr lang="en-US" altLang="ko-KR" sz="5300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 </a:t>
            </a:r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 </a:t>
            </a:r>
            <a:r>
              <a:rPr lang="en-US" altLang="ko-KR" sz="5300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reinforcement learning</a:t>
            </a:r>
            <a:endParaRPr lang="en-US" sz="5300">
              <a:latin typeface="Bebas Neue"/>
              <a:ea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1503" y="481762"/>
            <a:ext cx="588912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rgbClr val="2D3136"/>
                </a:solidFill>
                <a:latin typeface="NanumSquare"/>
              </a:rPr>
              <a:t>Brief review of </a:t>
            </a:r>
            <a:r>
              <a:rPr lang="en-US" sz="1200" err="1">
                <a:solidFill>
                  <a:srgbClr val="2D3136"/>
                </a:solidFill>
                <a:latin typeface="NanumSquare"/>
              </a:rPr>
              <a:t>FinRL</a:t>
            </a:r>
            <a:r>
              <a:rPr lang="en-US" sz="1200">
                <a:solidFill>
                  <a:srgbClr val="2D3136"/>
                </a:solidFill>
                <a:latin typeface="NanumSquare"/>
              </a:rPr>
              <a:t> and Reinforcement Learning</a:t>
            </a:r>
          </a:p>
          <a:p>
            <a:endParaRPr lang="en-US" altLang="ko-KR" sz="1200">
              <a:solidFill>
                <a:srgbClr val="2D3136"/>
              </a:solidFill>
              <a:latin typeface="NanumSquare" pitchFamily="34" charset="0"/>
              <a:ea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8649" y="4950194"/>
            <a:ext cx="11125200" cy="15180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ko-KR" sz="1300" dirty="0">
                <a:solidFill>
                  <a:srgbClr val="000000"/>
                </a:solidFill>
                <a:latin typeface="NanumGothic"/>
                <a:ea typeface="맑은 고딕"/>
              </a:rPr>
              <a:t>Market Environment</a:t>
            </a:r>
            <a:r>
              <a:rPr lang="ko-KR" altLang="en-US" sz="1300" dirty="0">
                <a:solidFill>
                  <a:srgbClr val="000000"/>
                </a:solidFill>
                <a:latin typeface="NanumGothic"/>
                <a:ea typeface="맑은 고딕"/>
              </a:rPr>
              <a:t>를 이용해서 </a:t>
            </a:r>
            <a:r>
              <a:rPr lang="en-US" altLang="ko-KR" sz="1300" dirty="0">
                <a:solidFill>
                  <a:srgbClr val="000000"/>
                </a:solidFill>
                <a:latin typeface="NanumGothic"/>
                <a:ea typeface="맑은 고딕"/>
              </a:rPr>
              <a:t>DRL Agent </a:t>
            </a:r>
            <a:r>
              <a:rPr lang="ko-KR" altLang="en-US" sz="1300" dirty="0">
                <a:solidFill>
                  <a:srgbClr val="000000"/>
                </a:solidFill>
                <a:latin typeface="NanumGothic"/>
                <a:ea typeface="맑은 고딕"/>
              </a:rPr>
              <a:t>학습 및 여러 </a:t>
            </a:r>
            <a:r>
              <a:rPr lang="en-US" altLang="ko-KR" sz="1300" dirty="0">
                <a:solidFill>
                  <a:srgbClr val="000000"/>
                </a:solidFill>
                <a:latin typeface="NanumGothic"/>
                <a:ea typeface="맑은 고딕"/>
              </a:rPr>
              <a:t>application </a:t>
            </a:r>
            <a:r>
              <a:rPr lang="ko-KR" altLang="en-US" sz="1300" dirty="0">
                <a:solidFill>
                  <a:srgbClr val="000000"/>
                </a:solidFill>
                <a:latin typeface="NanumGothic"/>
                <a:ea typeface="맑은 고딕"/>
              </a:rPr>
              <a:t>수행 가능한 패키지</a:t>
            </a:r>
            <a:endParaRPr lang="en-US" altLang="ko-KR" sz="1300" dirty="0">
              <a:solidFill>
                <a:srgbClr val="000000"/>
              </a:solidFill>
              <a:latin typeface="NanumGothic"/>
              <a:ea typeface="맑은 고딕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endParaRPr lang="en-US" altLang="ko-KR" sz="1300" dirty="0">
              <a:solidFill>
                <a:srgbClr val="000000"/>
              </a:solidFill>
              <a:latin typeface="NanumGothic"/>
              <a:ea typeface="맑은 고딕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ko-KR" altLang="en-US" sz="1300" dirty="0">
                <a:solidFill>
                  <a:srgbClr val="000000"/>
                </a:solidFill>
                <a:latin typeface="NanumGothic"/>
                <a:ea typeface="맑은 고딕"/>
              </a:rPr>
              <a:t>주식 거래</a:t>
            </a:r>
            <a:r>
              <a:rPr lang="en-US" altLang="ko-KR" sz="1300" dirty="0">
                <a:solidFill>
                  <a:srgbClr val="000000"/>
                </a:solidFill>
                <a:latin typeface="NanumGothic"/>
                <a:ea typeface="맑은 고딕"/>
              </a:rPr>
              <a:t>, </a:t>
            </a:r>
            <a:r>
              <a:rPr lang="ko-KR" altLang="en-US" sz="1300" dirty="0">
                <a:solidFill>
                  <a:srgbClr val="000000"/>
                </a:solidFill>
                <a:latin typeface="NanumGothic"/>
                <a:ea typeface="맑은 고딕"/>
              </a:rPr>
              <a:t>포트폴리오 최적화</a:t>
            </a:r>
            <a:r>
              <a:rPr lang="en-US" altLang="ko-KR" sz="1300" dirty="0">
                <a:solidFill>
                  <a:srgbClr val="000000"/>
                </a:solidFill>
                <a:latin typeface="NanumGothic"/>
                <a:ea typeface="맑은 고딕"/>
              </a:rPr>
              <a:t>, </a:t>
            </a:r>
            <a:r>
              <a:rPr lang="ko-KR" altLang="en-US" sz="1300" dirty="0">
                <a:solidFill>
                  <a:srgbClr val="000000"/>
                </a:solidFill>
                <a:latin typeface="NanumGothic"/>
                <a:ea typeface="맑은 고딕"/>
              </a:rPr>
              <a:t>코인 거래 등 가능</a:t>
            </a:r>
            <a:r>
              <a:rPr lang="en-US" altLang="ko-KR" sz="1300" dirty="0">
                <a:solidFill>
                  <a:srgbClr val="000000"/>
                </a:solidFill>
                <a:latin typeface="NanumGothic"/>
                <a:ea typeface="맑은 고딕"/>
              </a:rPr>
              <a:t>.</a:t>
            </a:r>
            <a:endParaRPr lang="en-US" altLang="ko-KR" sz="1333" dirty="0">
              <a:solidFill>
                <a:srgbClr val="000000"/>
              </a:solidFill>
              <a:latin typeface="NanumGothic"/>
            </a:endParaRPr>
          </a:p>
          <a:p>
            <a:endParaRPr lang="en-US" altLang="ko-KR" sz="1333" dirty="0">
              <a:solidFill>
                <a:srgbClr val="000000"/>
              </a:solidFill>
              <a:latin typeface="NanumGothic"/>
            </a:endParaRPr>
          </a:p>
          <a:p>
            <a:endParaRPr lang="en-US" altLang="ko-KR" sz="1333" dirty="0">
              <a:solidFill>
                <a:srgbClr val="000000"/>
              </a:solidFill>
              <a:latin typeface="NanumGothic"/>
            </a:endParaRPr>
          </a:p>
          <a:p>
            <a:endParaRPr lang="en-US" altLang="ko-KR" sz="1333" dirty="0">
              <a:solidFill>
                <a:srgbClr val="000000"/>
              </a:solidFill>
              <a:latin typeface="NanumGothic"/>
            </a:endParaRPr>
          </a:p>
          <a:p>
            <a:endParaRPr lang="en-US" altLang="ko-KR" sz="1333" dirty="0">
              <a:solidFill>
                <a:srgbClr val="000000"/>
              </a:solidFill>
              <a:latin typeface="NanumGothic"/>
            </a:endParaRP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7D5DC4BB-01C1-75CF-2BD1-ACB54AA09F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59191" y="303775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8">
            <a:extLst>
              <a:ext uri="{FF2B5EF4-FFF2-40B4-BE49-F238E27FC236}">
                <a16:creationId xmlns:a16="http://schemas.microsoft.com/office/drawing/2014/main" id="{FC8FD819-BF3D-323B-A227-1699E1D8E4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11591" y="319015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914F9561-58D9-6799-8EEC-403EF88B8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968" y="2507985"/>
            <a:ext cx="3013587" cy="1242585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65147637-8EB9-0BA7-3E09-02513CA3E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3046" y="1731266"/>
            <a:ext cx="6000135" cy="2793241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3A43C1EC-1677-481D-8CFB-6AE21843C778}"/>
              </a:ext>
            </a:extLst>
          </p:cNvPr>
          <p:cNvSpPr txBox="1"/>
          <p:nvPr/>
        </p:nvSpPr>
        <p:spPr>
          <a:xfrm>
            <a:off x="831503" y="1872760"/>
            <a:ext cx="5401915" cy="4205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100" dirty="0">
                <a:solidFill>
                  <a:srgbClr val="2D3136"/>
                </a:solidFill>
                <a:latin typeface="Bebas Neue"/>
                <a:ea typeface="맑은 고딕"/>
              </a:rPr>
              <a:t>RL in stock markets</a:t>
            </a:r>
          </a:p>
        </p:txBody>
      </p:sp>
      <p:grpSp>
        <p:nvGrpSpPr>
          <p:cNvPr id="9" name="그룹 1001">
            <a:extLst>
              <a:ext uri="{FF2B5EF4-FFF2-40B4-BE49-F238E27FC236}">
                <a16:creationId xmlns:a16="http://schemas.microsoft.com/office/drawing/2014/main" id="{AFD56C0D-A46D-450D-F487-81336267F012}"/>
              </a:ext>
            </a:extLst>
          </p:cNvPr>
          <p:cNvGrpSpPr/>
          <p:nvPr/>
        </p:nvGrpSpPr>
        <p:grpSpPr>
          <a:xfrm>
            <a:off x="878649" y="1629482"/>
            <a:ext cx="341629" cy="60920"/>
            <a:chOff x="1248279" y="2918150"/>
            <a:chExt cx="512444" cy="91380"/>
          </a:xfrm>
        </p:grpSpPr>
        <p:pic>
          <p:nvPicPr>
            <p:cNvPr id="10" name="Object 3">
              <a:extLst>
                <a:ext uri="{FF2B5EF4-FFF2-40B4-BE49-F238E27FC236}">
                  <a16:creationId xmlns:a16="http://schemas.microsoft.com/office/drawing/2014/main" id="{B35BEA82-037C-4CA9-087A-F248FBAFC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165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024"/>
    </mc:Choice>
    <mc:Fallback xmlns="">
      <p:transition spd="slow" advTm="3902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6825" y="782642"/>
            <a:ext cx="13716191" cy="9131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01. </a:t>
            </a:r>
            <a:r>
              <a:rPr lang="en-US" sz="5300" err="1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Finrl</a:t>
            </a:r>
            <a:r>
              <a:rPr lang="en-US" sz="5300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 and</a:t>
            </a:r>
            <a:r>
              <a:rPr lang="en-US" altLang="ko-KR" sz="5300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 </a:t>
            </a:r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 </a:t>
            </a:r>
            <a:r>
              <a:rPr lang="en-US" altLang="ko-KR" sz="5300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reinforcement learning</a:t>
            </a:r>
            <a:endParaRPr lang="en-US" sz="5300">
              <a:latin typeface="Bebas Neue"/>
              <a:ea typeface="맑은 고딕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966306" y="1710764"/>
            <a:ext cx="341629" cy="6092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31503" y="481762"/>
            <a:ext cx="588912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rgbClr val="2D3136"/>
                </a:solidFill>
                <a:latin typeface="NanumSquare"/>
              </a:rPr>
              <a:t>Brief review of </a:t>
            </a:r>
            <a:r>
              <a:rPr lang="en-US" sz="1200" err="1">
                <a:solidFill>
                  <a:srgbClr val="2D3136"/>
                </a:solidFill>
                <a:latin typeface="NanumSquare"/>
              </a:rPr>
              <a:t>FinRL</a:t>
            </a:r>
            <a:r>
              <a:rPr lang="en-US" sz="1200">
                <a:solidFill>
                  <a:srgbClr val="2D3136"/>
                </a:solidFill>
                <a:latin typeface="NanumSquare"/>
              </a:rPr>
              <a:t> and Reinforcement Learning</a:t>
            </a:r>
          </a:p>
          <a:p>
            <a:endParaRPr lang="en-US" altLang="ko-KR" sz="1200">
              <a:solidFill>
                <a:srgbClr val="2D3136"/>
              </a:solidFill>
              <a:latin typeface="NanumSquare" pitchFamily="34" charset="0"/>
              <a:ea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8148" y="2488088"/>
            <a:ext cx="11333842" cy="53344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ko-KR" sz="1600" b="1" dirty="0" err="1">
                <a:solidFill>
                  <a:srgbClr val="FF0000"/>
                </a:solidFill>
                <a:latin typeface="NanumGothic"/>
                <a:ea typeface="맑은 고딕"/>
              </a:rPr>
              <a:t>구현</a:t>
            </a:r>
            <a:r>
              <a:rPr lang="en-US" altLang="ko-KR" sz="1600" b="1" dirty="0">
                <a:solidFill>
                  <a:srgbClr val="FF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  <a:latin typeface="NanumGothic"/>
                <a:ea typeface="맑은 고딕"/>
              </a:rPr>
              <a:t>목표</a:t>
            </a:r>
            <a:r>
              <a:rPr lang="en-US" altLang="ko-KR" sz="1600" b="1" dirty="0">
                <a:solidFill>
                  <a:srgbClr val="FF0000"/>
                </a:solidFill>
                <a:latin typeface="NanumGothic"/>
                <a:ea typeface="맑은 고딕"/>
              </a:rPr>
              <a:t>:  </a:t>
            </a:r>
            <a:r>
              <a:rPr lang="en-US" altLang="ko-KR" sz="1600" b="1" dirty="0" err="1">
                <a:solidFill>
                  <a:srgbClr val="FF0000"/>
                </a:solidFill>
                <a:latin typeface="NanumGothic"/>
                <a:ea typeface="맑은 고딕"/>
              </a:rPr>
              <a:t>해당</a:t>
            </a:r>
            <a:r>
              <a:rPr lang="en-US" altLang="ko-KR" sz="1600" b="1" dirty="0">
                <a:solidFill>
                  <a:srgbClr val="FF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  <a:latin typeface="NanumGothic"/>
                <a:ea typeface="맑은 고딕"/>
              </a:rPr>
              <a:t>포트폴리오의</a:t>
            </a:r>
            <a:r>
              <a:rPr lang="en-US" altLang="ko-KR" sz="1600" b="1" dirty="0">
                <a:solidFill>
                  <a:srgbClr val="FF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  <a:latin typeface="NanumGothic"/>
                <a:ea typeface="맑은 고딕"/>
              </a:rPr>
              <a:t>수익률을</a:t>
            </a:r>
            <a:r>
              <a:rPr lang="en-US" altLang="ko-KR" sz="1600" b="1" dirty="0">
                <a:solidFill>
                  <a:srgbClr val="FF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  <a:latin typeface="NanumGothic"/>
                <a:ea typeface="맑은 고딕"/>
              </a:rPr>
              <a:t>최대화할</a:t>
            </a:r>
            <a:r>
              <a:rPr lang="en-US" altLang="ko-KR" sz="1600" b="1" dirty="0">
                <a:solidFill>
                  <a:srgbClr val="FF0000"/>
                </a:solidFill>
                <a:latin typeface="NanumGothic"/>
                <a:ea typeface="맑은 고딕"/>
              </a:rPr>
              <a:t> 수 </a:t>
            </a:r>
            <a:r>
              <a:rPr lang="en-US" altLang="ko-KR" sz="1600" b="1" dirty="0" err="1">
                <a:solidFill>
                  <a:srgbClr val="FF0000"/>
                </a:solidFill>
                <a:latin typeface="NanumGothic"/>
                <a:ea typeface="맑은 고딕"/>
              </a:rPr>
              <a:t>있는</a:t>
            </a:r>
            <a:r>
              <a:rPr lang="en-US" altLang="ko-KR" sz="1600" b="1" dirty="0">
                <a:solidFill>
                  <a:srgbClr val="FF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  <a:latin typeface="NanumGothic"/>
                <a:ea typeface="맑은 고딕"/>
              </a:rPr>
              <a:t>강화학습</a:t>
            </a:r>
            <a:r>
              <a:rPr lang="en-US" altLang="ko-KR" sz="1600" b="1" dirty="0">
                <a:solidFill>
                  <a:srgbClr val="FF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  <a:latin typeface="NanumGothic"/>
                <a:ea typeface="맑은 고딕"/>
              </a:rPr>
              <a:t>기반의</a:t>
            </a:r>
            <a:r>
              <a:rPr lang="en-US" altLang="ko-KR" sz="1600" b="1" dirty="0">
                <a:solidFill>
                  <a:srgbClr val="FF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  <a:latin typeface="NanumGothic"/>
                <a:ea typeface="맑은 고딕"/>
              </a:rPr>
              <a:t>안정적</a:t>
            </a:r>
            <a:r>
              <a:rPr lang="en-US" altLang="ko-KR" sz="1600" b="1" dirty="0">
                <a:solidFill>
                  <a:srgbClr val="FF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  <a:latin typeface="NanumGothic"/>
                <a:ea typeface="맑은 고딕"/>
              </a:rPr>
              <a:t>장기투자</a:t>
            </a:r>
            <a:r>
              <a:rPr lang="en-US" altLang="ko-KR" sz="1600" b="1" dirty="0">
                <a:solidFill>
                  <a:srgbClr val="FF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  <a:latin typeface="NanumGothic"/>
                <a:ea typeface="맑은 고딕"/>
              </a:rPr>
              <a:t>전략</a:t>
            </a:r>
            <a:r>
              <a:rPr lang="en-US" altLang="ko-KR" sz="1600" b="1" dirty="0">
                <a:solidFill>
                  <a:srgbClr val="FF0000"/>
                </a:solidFill>
                <a:latin typeface="NanumGothic"/>
                <a:ea typeface="맑은 고딕"/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  <a:latin typeface="NanumGothic"/>
                <a:ea typeface="맑은 고딕"/>
              </a:rPr>
              <a:t>구현</a:t>
            </a:r>
            <a:endParaRPr lang="en-US" altLang="ko-KR" sz="1600" b="1" dirty="0">
              <a:solidFill>
                <a:srgbClr val="FF0000"/>
              </a:solidFill>
              <a:latin typeface="NanumGothic"/>
              <a:ea typeface="맑은 고딕"/>
            </a:endParaRPr>
          </a:p>
          <a:p>
            <a:r>
              <a:rPr lang="en-US" altLang="ko-KR" sz="1300" dirty="0">
                <a:latin typeface="NanumGothic"/>
                <a:ea typeface="맑은 고딕"/>
                <a:cs typeface="Calibri" panose="020F0502020204030204"/>
              </a:rPr>
              <a:t>     </a:t>
            </a:r>
            <a:r>
              <a:rPr lang="en-US" altLang="ko-KR" sz="1300" dirty="0" err="1">
                <a:latin typeface="NanumGothic"/>
                <a:ea typeface="맑은 고딕"/>
                <a:cs typeface="Calibri" panose="020F0502020204030204"/>
              </a:rPr>
              <a:t>독창적인</a:t>
            </a:r>
            <a:r>
              <a:rPr lang="en-US" altLang="ko-KR" sz="1300" dirty="0">
                <a:latin typeface="NanumGothic"/>
                <a:ea typeface="맑은 고딕"/>
                <a:cs typeface="Calibri" panose="020F0502020204030204"/>
              </a:rPr>
              <a:t> Trading Strategy!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endParaRPr lang="en-US" altLang="ko-KR" sz="1300" dirty="0">
              <a:latin typeface="NanumGothic"/>
              <a:ea typeface="맑은 고딕"/>
              <a:cs typeface="Calibri" panose="020F0502020204030204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ko-KR" sz="1300" dirty="0" err="1">
                <a:latin typeface="NanumGothic"/>
                <a:ea typeface="맑은 고딕"/>
                <a:cs typeface="Calibri" panose="020F0502020204030204"/>
              </a:rPr>
              <a:t>사용된</a:t>
            </a:r>
            <a:r>
              <a:rPr lang="en-US" altLang="ko-KR" sz="1300" dirty="0">
                <a:latin typeface="NanumGothic"/>
                <a:ea typeface="맑은 고딕"/>
                <a:cs typeface="Calibri" panose="020F0502020204030204"/>
              </a:rPr>
              <a:t> </a:t>
            </a:r>
            <a:r>
              <a:rPr lang="en-US" altLang="ko-KR" sz="1300" dirty="0" err="1">
                <a:latin typeface="NanumGothic"/>
                <a:ea typeface="맑은 고딕"/>
                <a:cs typeface="Calibri" panose="020F0502020204030204"/>
              </a:rPr>
              <a:t>훈련</a:t>
            </a:r>
            <a:r>
              <a:rPr lang="en-US" altLang="ko-KR" sz="1300" dirty="0">
                <a:latin typeface="NanumGothic"/>
                <a:ea typeface="맑은 고딕"/>
                <a:cs typeface="Calibri" panose="020F0502020204030204"/>
              </a:rPr>
              <a:t> </a:t>
            </a:r>
            <a:r>
              <a:rPr lang="en-US" altLang="ko-KR" sz="1300" dirty="0" err="1">
                <a:latin typeface="NanumGothic"/>
                <a:ea typeface="맑은 고딕"/>
                <a:cs typeface="Calibri" panose="020F0502020204030204"/>
              </a:rPr>
              <a:t>데이터셋</a:t>
            </a:r>
            <a:r>
              <a:rPr lang="en-US" altLang="ko-KR" sz="1300" dirty="0">
                <a:latin typeface="NanumGothic"/>
                <a:ea typeface="맑은 고딕"/>
                <a:cs typeface="Calibri" panose="020F0502020204030204"/>
              </a:rPr>
              <a:t>: </a:t>
            </a:r>
            <a:r>
              <a:rPr lang="en-US" altLang="ko-KR" sz="1300" b="1" dirty="0" err="1">
                <a:latin typeface="NanumGothic"/>
                <a:ea typeface="맑은 고딕"/>
                <a:cs typeface="Calibri" panose="020F0502020204030204"/>
              </a:rPr>
              <a:t>미국</a:t>
            </a:r>
            <a:r>
              <a:rPr lang="en-US" altLang="ko-KR" sz="1300" b="1" dirty="0">
                <a:latin typeface="NanumGothic"/>
                <a:ea typeface="맑은 고딕"/>
                <a:cs typeface="Calibri" panose="020F0502020204030204"/>
              </a:rPr>
              <a:t> ETF Universe Data Tickers</a:t>
            </a:r>
            <a:endParaRPr lang="en-US" b="1" dirty="0">
              <a:cs typeface="Calibri"/>
            </a:endParaRPr>
          </a:p>
          <a:p>
            <a:r>
              <a:rPr lang="en-US" altLang="ko-KR" sz="1300" dirty="0">
                <a:latin typeface="NanumGothic"/>
                <a:ea typeface="맑은 고딕"/>
                <a:cs typeface="Calibri" panose="020F0502020204030204"/>
              </a:rPr>
              <a:t>     *</a:t>
            </a:r>
            <a:r>
              <a:rPr lang="en-US" altLang="ko-KR" sz="1300" dirty="0" err="1">
                <a:latin typeface="NanumGothic"/>
                <a:ea typeface="맑은 고딕"/>
                <a:cs typeface="Calibri" panose="020F0502020204030204"/>
              </a:rPr>
              <a:t>안정적인</a:t>
            </a:r>
            <a:r>
              <a:rPr lang="en-US" altLang="ko-KR" sz="1300" dirty="0">
                <a:latin typeface="NanumGothic"/>
                <a:ea typeface="맑은 고딕"/>
                <a:cs typeface="Calibri" panose="020F0502020204030204"/>
              </a:rPr>
              <a:t> </a:t>
            </a:r>
            <a:r>
              <a:rPr lang="en-US" altLang="ko-KR" sz="1300" dirty="0" err="1">
                <a:latin typeface="NanumGothic"/>
                <a:ea typeface="맑은 고딕"/>
                <a:cs typeface="Calibri" panose="020F0502020204030204"/>
              </a:rPr>
              <a:t>포트폴리오</a:t>
            </a:r>
            <a:r>
              <a:rPr lang="en-US" altLang="ko-KR" sz="1300" dirty="0">
                <a:latin typeface="NanumGothic"/>
                <a:ea typeface="맑은 고딕"/>
                <a:cs typeface="Calibri" panose="020F0502020204030204"/>
              </a:rPr>
              <a:t> </a:t>
            </a:r>
            <a:r>
              <a:rPr lang="en-US" altLang="ko-KR" sz="1300" dirty="0" err="1">
                <a:latin typeface="NanumGothic"/>
                <a:ea typeface="맑은 고딕"/>
                <a:cs typeface="Calibri" panose="020F0502020204030204"/>
              </a:rPr>
              <a:t>자산군</a:t>
            </a:r>
            <a:r>
              <a:rPr lang="en-US" altLang="ko-KR" sz="1300" dirty="0">
                <a:latin typeface="NanumGothic"/>
                <a:ea typeface="맑은 고딕"/>
                <a:cs typeface="Calibri" panose="020F0502020204030204"/>
              </a:rPr>
              <a:t>. </a:t>
            </a:r>
            <a:r>
              <a:rPr lang="en-US" altLang="ko-KR" sz="1300" dirty="0" err="1">
                <a:latin typeface="NanumGothic"/>
                <a:ea typeface="맑은 고딕"/>
                <a:cs typeface="Calibri" panose="020F0502020204030204"/>
              </a:rPr>
              <a:t>분산투자로</a:t>
            </a:r>
            <a:r>
              <a:rPr lang="en-US" altLang="ko-KR" sz="1300" dirty="0">
                <a:latin typeface="NanumGothic"/>
                <a:ea typeface="맑은 고딕"/>
                <a:cs typeface="Calibri" panose="020F0502020204030204"/>
              </a:rPr>
              <a:t> </a:t>
            </a:r>
            <a:r>
              <a:rPr lang="en-US" altLang="ko-KR" sz="1300" dirty="0" err="1">
                <a:latin typeface="NanumGothic"/>
                <a:ea typeface="맑은 고딕"/>
                <a:cs typeface="Calibri" panose="020F0502020204030204"/>
              </a:rPr>
              <a:t>인한</a:t>
            </a:r>
            <a:r>
              <a:rPr lang="en-US" altLang="ko-KR" sz="1300" dirty="0">
                <a:latin typeface="NanumGothic"/>
                <a:ea typeface="맑은 고딕"/>
                <a:cs typeface="Calibri" panose="020F0502020204030204"/>
              </a:rPr>
              <a:t> ETF </a:t>
            </a:r>
            <a:r>
              <a:rPr lang="en-US" altLang="ko-KR" sz="1300" dirty="0" err="1">
                <a:latin typeface="NanumGothic"/>
                <a:ea typeface="맑은 고딕"/>
                <a:cs typeface="Calibri" panose="020F0502020204030204"/>
              </a:rPr>
              <a:t>자산군</a:t>
            </a:r>
            <a:r>
              <a:rPr lang="en-US" altLang="ko-KR" sz="1300" dirty="0">
                <a:latin typeface="NanumGothic"/>
                <a:ea typeface="맑은 고딕"/>
                <a:cs typeface="Calibri" panose="020F0502020204030204"/>
              </a:rPr>
              <a:t> </a:t>
            </a:r>
            <a:r>
              <a:rPr lang="en-US" altLang="ko-KR" sz="1300" dirty="0" err="1">
                <a:latin typeface="NanumGothic"/>
                <a:ea typeface="맑은 고딕"/>
                <a:cs typeface="Calibri" panose="020F0502020204030204"/>
              </a:rPr>
              <a:t>간의</a:t>
            </a:r>
            <a:r>
              <a:rPr lang="en-US" altLang="ko-KR" sz="1300" dirty="0">
                <a:latin typeface="NanumGothic"/>
                <a:ea typeface="맑은 고딕"/>
                <a:cs typeface="Calibri" panose="020F0502020204030204"/>
              </a:rPr>
              <a:t> </a:t>
            </a:r>
            <a:r>
              <a:rPr lang="en-US" altLang="ko-KR" sz="1300" dirty="0" err="1">
                <a:latin typeface="NanumGothic"/>
                <a:ea typeface="맑은 고딕"/>
                <a:cs typeface="Calibri" panose="020F0502020204030204"/>
              </a:rPr>
              <a:t>낮은</a:t>
            </a:r>
            <a:r>
              <a:rPr lang="en-US" altLang="ko-KR" sz="1300" dirty="0">
                <a:latin typeface="NanumGothic"/>
                <a:ea typeface="맑은 고딕"/>
                <a:cs typeface="Calibri" panose="020F0502020204030204"/>
              </a:rPr>
              <a:t> </a:t>
            </a:r>
            <a:r>
              <a:rPr lang="en-US" altLang="ko-KR" sz="1300" dirty="0" err="1">
                <a:latin typeface="NanumGothic"/>
                <a:ea typeface="맑은 고딕"/>
                <a:cs typeface="Calibri" panose="020F0502020204030204"/>
              </a:rPr>
              <a:t>상관계수</a:t>
            </a:r>
            <a:endParaRPr lang="en-US" altLang="ko-KR" sz="1300" dirty="0">
              <a:latin typeface="NanumGothic"/>
              <a:ea typeface="맑은 고딕"/>
              <a:cs typeface="Calibri" panose="020F0502020204030204"/>
            </a:endParaRPr>
          </a:p>
          <a:p>
            <a:endParaRPr lang="en-US" altLang="ko-KR" sz="1300" dirty="0">
              <a:latin typeface="NanumGothic"/>
              <a:ea typeface="맑은 고딕"/>
              <a:cs typeface="Calibri" panose="020F0502020204030204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ko-KR" sz="1300" b="1" dirty="0" err="1">
                <a:latin typeface="NanumGothic"/>
                <a:ea typeface="맑은 고딕"/>
                <a:cs typeface="Calibri" panose="020F0502020204030204"/>
              </a:rPr>
              <a:t>DLinear</a:t>
            </a:r>
            <a:r>
              <a:rPr lang="en-US" altLang="ko-KR" sz="1300" b="1" dirty="0">
                <a:latin typeface="NanumGothic"/>
                <a:ea typeface="맑은 고딕"/>
                <a:cs typeface="Calibri" panose="020F0502020204030204"/>
              </a:rPr>
              <a:t> + Prediction</a:t>
            </a:r>
            <a:r>
              <a:rPr lang="en-US" altLang="ko-KR" sz="1300" dirty="0">
                <a:latin typeface="NanumGothic"/>
                <a:ea typeface="맑은 고딕"/>
                <a:cs typeface="Calibri" panose="020F0502020204030204"/>
              </a:rPr>
              <a:t> </a:t>
            </a:r>
            <a:r>
              <a:rPr lang="en-US" altLang="ko-KR" sz="1300" dirty="0" err="1">
                <a:latin typeface="NanumGothic"/>
                <a:ea typeface="맑은 고딕"/>
                <a:cs typeface="Calibri" panose="020F0502020204030204"/>
              </a:rPr>
              <a:t>정보</a:t>
            </a:r>
            <a:r>
              <a:rPr lang="en-US" altLang="ko-KR" sz="1300" dirty="0">
                <a:latin typeface="NanumGothic"/>
                <a:ea typeface="맑은 고딕"/>
                <a:cs typeface="Calibri" panose="020F0502020204030204"/>
              </a:rPr>
              <a:t> </a:t>
            </a:r>
            <a:r>
              <a:rPr lang="en-US" altLang="ko-KR" sz="1300" dirty="0" err="1">
                <a:latin typeface="NanumGothic"/>
                <a:ea typeface="맑은 고딕"/>
                <a:cs typeface="Calibri" panose="020F0502020204030204"/>
              </a:rPr>
              <a:t>추가</a:t>
            </a:r>
            <a:endParaRPr lang="en-US" altLang="ko-KR" sz="1300" dirty="0">
              <a:latin typeface="NanumGothic"/>
              <a:ea typeface="맑은 고딕"/>
              <a:cs typeface="Calibri" panose="020F0502020204030204"/>
            </a:endParaRPr>
          </a:p>
          <a:p>
            <a:endParaRPr lang="en-US" altLang="ko-KR" sz="1300" dirty="0">
              <a:latin typeface="NanumGothic"/>
              <a:ea typeface="맑은 고딕"/>
              <a:cs typeface="Calibri" panose="020F0502020204030204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ko-KR" sz="1300" dirty="0" err="1">
                <a:latin typeface="NanumGothic"/>
                <a:ea typeface="맑은 고딕"/>
                <a:cs typeface="Calibri" panose="020F0502020204030204"/>
              </a:rPr>
              <a:t>FinRL</a:t>
            </a:r>
            <a:r>
              <a:rPr lang="en-US" altLang="ko-KR" sz="1300" dirty="0">
                <a:latin typeface="NanumGothic"/>
                <a:ea typeface="맑은 고딕"/>
                <a:cs typeface="Calibri" panose="020F0502020204030204"/>
              </a:rPr>
              <a:t> </a:t>
            </a:r>
            <a:r>
              <a:rPr lang="en-US" altLang="ko-KR" sz="1300" dirty="0" err="1">
                <a:latin typeface="NanumGothic"/>
                <a:ea typeface="맑은 고딕"/>
                <a:cs typeface="Calibri" panose="020F0502020204030204"/>
              </a:rPr>
              <a:t>기반의</a:t>
            </a:r>
            <a:r>
              <a:rPr lang="en-US" altLang="ko-KR" sz="1300" dirty="0">
                <a:latin typeface="NanumGothic"/>
                <a:ea typeface="맑은 고딕"/>
                <a:cs typeface="Calibri" panose="020F0502020204030204"/>
              </a:rPr>
              <a:t> Actor-Critic Multi-agent: A2C, DDPG, PPO, TD3, SAC </a:t>
            </a:r>
          </a:p>
          <a:p>
            <a:r>
              <a:rPr lang="en-US" altLang="ko-KR" sz="1300" dirty="0">
                <a:latin typeface="NanumGothic"/>
                <a:ea typeface="맑은 고딕"/>
                <a:cs typeface="Calibri" panose="020F0502020204030204"/>
              </a:rPr>
              <a:t>     --&gt; Voting </a:t>
            </a:r>
            <a:r>
              <a:rPr lang="en-US" altLang="ko-KR" sz="1300" dirty="0" err="1">
                <a:latin typeface="NanumGothic"/>
                <a:ea typeface="맑은 고딕"/>
                <a:cs typeface="Calibri" panose="020F0502020204030204"/>
              </a:rPr>
              <a:t>기반</a:t>
            </a:r>
            <a:r>
              <a:rPr lang="en-US" altLang="ko-KR" sz="1300" dirty="0">
                <a:latin typeface="NanumGothic"/>
                <a:ea typeface="맑은 고딕"/>
                <a:cs typeface="Calibri" panose="020F0502020204030204"/>
              </a:rPr>
              <a:t> </a:t>
            </a:r>
            <a:r>
              <a:rPr lang="en-US" altLang="ko-KR" sz="1300" b="1" dirty="0">
                <a:latin typeface="NanumGothic"/>
                <a:ea typeface="맑은 고딕"/>
                <a:cs typeface="Calibri" panose="020F0502020204030204"/>
              </a:rPr>
              <a:t>Ensemble </a:t>
            </a:r>
            <a:r>
              <a:rPr lang="en-US" altLang="ko-KR" sz="1300" b="1" dirty="0" err="1">
                <a:latin typeface="NanumGothic"/>
                <a:ea typeface="맑은 고딕"/>
                <a:cs typeface="Calibri" panose="020F0502020204030204"/>
              </a:rPr>
              <a:t>진행</a:t>
            </a:r>
            <a:r>
              <a:rPr lang="en-US" altLang="ko-KR" sz="1300" dirty="0">
                <a:latin typeface="NanumGothic"/>
                <a:ea typeface="맑은 고딕"/>
                <a:cs typeface="Calibri" panose="020F0502020204030204"/>
              </a:rPr>
              <a:t> -&gt; select Best Agent!!</a:t>
            </a:r>
            <a:endParaRPr lang="en-US" dirty="0">
              <a:cs typeface="Calibri" panose="020F0502020204030204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endParaRPr lang="en-US" altLang="ko-KR" sz="1300" dirty="0">
              <a:solidFill>
                <a:srgbClr val="000000"/>
              </a:solidFill>
              <a:latin typeface="NanumGothic"/>
              <a:ea typeface="맑은 고딕"/>
              <a:cs typeface="Calibri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212121"/>
                </a:solidFill>
                <a:latin typeface="Consolas"/>
                <a:ea typeface="맑은 고딕"/>
                <a:cs typeface="Calibri"/>
              </a:rPr>
              <a:t>TRAIN_START_DATE </a:t>
            </a:r>
            <a:r>
              <a:rPr lang="en-US" sz="1000" b="1" dirty="0">
                <a:latin typeface="Consolas"/>
                <a:ea typeface="맑은 고딕"/>
                <a:cs typeface="Calibri"/>
              </a:rPr>
              <a:t>=</a:t>
            </a:r>
            <a:r>
              <a:rPr lang="en-US" sz="1000" dirty="0">
                <a:solidFill>
                  <a:srgbClr val="212121"/>
                </a:solidFill>
                <a:latin typeface="Consolas"/>
                <a:ea typeface="맑은 고딕"/>
                <a:cs typeface="Calibri"/>
              </a:rPr>
              <a:t> </a:t>
            </a:r>
            <a:r>
              <a:rPr lang="en-US" sz="1000" dirty="0">
                <a:latin typeface="Consolas"/>
                <a:ea typeface="맑은 고딕"/>
                <a:cs typeface="Calibri"/>
              </a:rPr>
              <a:t>'2010-01-01'</a:t>
            </a:r>
            <a:r>
              <a:rPr lang="en-US" sz="1000" dirty="0">
                <a:solidFill>
                  <a:srgbClr val="212121"/>
                </a:solidFill>
                <a:latin typeface="Consolas"/>
                <a:ea typeface="맑은 고딕"/>
                <a:cs typeface="Calibri"/>
              </a:rPr>
              <a:t>
TRAIN_END_DATE </a:t>
            </a:r>
            <a:r>
              <a:rPr lang="en-US" sz="1000" b="1" dirty="0">
                <a:latin typeface="Consolas"/>
                <a:ea typeface="맑은 고딕"/>
                <a:cs typeface="Calibri"/>
              </a:rPr>
              <a:t>=</a:t>
            </a:r>
            <a:r>
              <a:rPr lang="en-US" sz="1000" dirty="0">
                <a:solidFill>
                  <a:srgbClr val="212121"/>
                </a:solidFill>
                <a:latin typeface="Consolas"/>
                <a:ea typeface="맑은 고딕"/>
                <a:cs typeface="Calibri"/>
              </a:rPr>
              <a:t> </a:t>
            </a:r>
            <a:r>
              <a:rPr lang="en-US" sz="1000" dirty="0">
                <a:latin typeface="Consolas"/>
                <a:ea typeface="맑은 고딕"/>
                <a:cs typeface="Calibri"/>
              </a:rPr>
              <a:t>'2021-10-01'</a:t>
            </a:r>
            <a:r>
              <a:rPr lang="en-US" sz="1000" dirty="0">
                <a:solidFill>
                  <a:srgbClr val="212121"/>
                </a:solidFill>
                <a:latin typeface="Consolas"/>
                <a:ea typeface="맑은 고딕"/>
                <a:cs typeface="Calibri"/>
              </a:rPr>
              <a:t>
TRADE_START_DATE </a:t>
            </a:r>
            <a:r>
              <a:rPr lang="en-US" sz="1000" b="1" dirty="0">
                <a:latin typeface="Consolas"/>
                <a:ea typeface="맑은 고딕"/>
                <a:cs typeface="Calibri"/>
              </a:rPr>
              <a:t>=</a:t>
            </a:r>
            <a:r>
              <a:rPr lang="en-US" sz="1000" dirty="0">
                <a:solidFill>
                  <a:srgbClr val="212121"/>
                </a:solidFill>
                <a:latin typeface="Consolas"/>
                <a:ea typeface="맑은 고딕"/>
                <a:cs typeface="Calibri"/>
              </a:rPr>
              <a:t> </a:t>
            </a:r>
            <a:r>
              <a:rPr lang="en-US" sz="1000" dirty="0">
                <a:latin typeface="Consolas"/>
                <a:ea typeface="맑은 고딕"/>
                <a:cs typeface="Calibri"/>
              </a:rPr>
              <a:t>'2021-10-01'</a:t>
            </a:r>
            <a:r>
              <a:rPr lang="en-US" sz="1000" dirty="0">
                <a:solidFill>
                  <a:srgbClr val="212121"/>
                </a:solidFill>
                <a:latin typeface="Consolas"/>
                <a:ea typeface="맑은 고딕"/>
                <a:cs typeface="Calibri"/>
              </a:rPr>
              <a:t>
TRADE_END_DATE </a:t>
            </a:r>
            <a:r>
              <a:rPr lang="en-US" sz="1000" b="1" dirty="0">
                <a:latin typeface="Consolas"/>
                <a:ea typeface="맑은 고딕"/>
                <a:cs typeface="Calibri"/>
              </a:rPr>
              <a:t>=</a:t>
            </a:r>
            <a:r>
              <a:rPr lang="en-US" sz="1000" dirty="0">
                <a:solidFill>
                  <a:srgbClr val="212121"/>
                </a:solidFill>
                <a:latin typeface="Consolas"/>
                <a:ea typeface="맑은 고딕"/>
                <a:cs typeface="Calibri"/>
              </a:rPr>
              <a:t> </a:t>
            </a:r>
            <a:r>
              <a:rPr lang="en-US" sz="1000" dirty="0">
                <a:latin typeface="Consolas"/>
                <a:ea typeface="맑은 고딕"/>
                <a:cs typeface="Calibri"/>
              </a:rPr>
              <a:t>'2023-05-03'</a:t>
            </a:r>
            <a:endParaRPr lang="en-US" altLang="ko-KR" sz="1300" dirty="0" err="1">
              <a:solidFill>
                <a:srgbClr val="000000"/>
              </a:solidFill>
              <a:latin typeface="NanumGothic"/>
              <a:ea typeface="맑은 고딕" panose="020B0503020000020004" pitchFamily="34" charset="-127"/>
              <a:cs typeface="Calibri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endParaRPr lang="en-US" altLang="ko-KR" sz="1300" dirty="0">
              <a:solidFill>
                <a:srgbClr val="000000"/>
              </a:solidFill>
              <a:latin typeface="NanumGothic"/>
              <a:ea typeface="맑은 고딕" panose="020B0503020000020004" pitchFamily="34" charset="-127"/>
              <a:cs typeface="Calibri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ko-KR" sz="1300" dirty="0" err="1">
                <a:solidFill>
                  <a:srgbClr val="000000"/>
                </a:solidFill>
                <a:latin typeface="NanumGothic"/>
                <a:ea typeface="맑은 고딕"/>
                <a:cs typeface="Calibri"/>
              </a:rPr>
              <a:t>성과지표</a:t>
            </a:r>
            <a:r>
              <a:rPr lang="en-US" altLang="ko-KR" sz="1300" dirty="0">
                <a:solidFill>
                  <a:srgbClr val="000000"/>
                </a:solidFill>
                <a:latin typeface="NanumGothic"/>
                <a:ea typeface="맑은 고딕"/>
                <a:cs typeface="Calibri"/>
              </a:rPr>
              <a:t>: </a:t>
            </a:r>
            <a:r>
              <a:rPr lang="en-US" altLang="ko-KR" sz="1300" b="1" dirty="0">
                <a:solidFill>
                  <a:srgbClr val="000000"/>
                </a:solidFill>
                <a:latin typeface="NanumGothic"/>
                <a:ea typeface="맑은 고딕"/>
                <a:cs typeface="Calibri"/>
              </a:rPr>
              <a:t>Maximize Total Reward( &amp; Sharpe Ratio)</a:t>
            </a:r>
            <a:endParaRPr lang="en-US" altLang="ko-KR" sz="1300" b="1" dirty="0">
              <a:solidFill>
                <a:srgbClr val="000000"/>
              </a:solidFill>
              <a:latin typeface="NanumGothic"/>
              <a:ea typeface="맑은 고딕" panose="020B0503020000020004" pitchFamily="34" charset="-127"/>
              <a:cs typeface="Calibri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endParaRPr lang="en-US" altLang="ko-KR" sz="1300" dirty="0">
              <a:solidFill>
                <a:srgbClr val="000000"/>
              </a:solidFill>
              <a:latin typeface="NanumGothic"/>
              <a:ea typeface="맑은 고딕" panose="020B0503020000020004" pitchFamily="34" charset="-127"/>
              <a:cs typeface="Calibri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ko-KR" sz="1300" dirty="0">
                <a:solidFill>
                  <a:srgbClr val="000000"/>
                </a:solidFill>
                <a:latin typeface="NanumGothic"/>
                <a:ea typeface="맑은 고딕"/>
                <a:cs typeface="Calibri"/>
              </a:rPr>
              <a:t>Benchmark Comparison: </a:t>
            </a:r>
            <a:r>
              <a:rPr lang="en-US" altLang="ko-KR" sz="1300" dirty="0" err="1">
                <a:solidFill>
                  <a:srgbClr val="000000"/>
                </a:solidFill>
                <a:latin typeface="NanumGothic"/>
                <a:ea typeface="맑은 고딕"/>
                <a:cs typeface="Calibri"/>
              </a:rPr>
              <a:t>다우존스</a:t>
            </a:r>
            <a:r>
              <a:rPr lang="en-US" altLang="ko-KR" sz="1300" dirty="0">
                <a:solidFill>
                  <a:srgbClr val="000000"/>
                </a:solidFill>
                <a:latin typeface="NanumGothic"/>
                <a:ea typeface="맑은 고딕"/>
                <a:cs typeface="Calibri"/>
              </a:rPr>
              <a:t>, </a:t>
            </a:r>
            <a:r>
              <a:rPr lang="en-US" altLang="ko-KR" sz="1300" dirty="0" err="1">
                <a:solidFill>
                  <a:srgbClr val="000000"/>
                </a:solidFill>
                <a:latin typeface="NanumGothic"/>
                <a:ea typeface="맑은 고딕"/>
                <a:cs typeface="Calibri"/>
              </a:rPr>
              <a:t>나스닥</a:t>
            </a:r>
            <a:r>
              <a:rPr lang="en-US" altLang="ko-KR" sz="1300" dirty="0">
                <a:solidFill>
                  <a:srgbClr val="000000"/>
                </a:solidFill>
                <a:latin typeface="NanumGothic"/>
                <a:ea typeface="맑은 고딕"/>
                <a:cs typeface="Calibri"/>
              </a:rPr>
              <a:t> </a:t>
            </a:r>
            <a:r>
              <a:rPr lang="en-US" altLang="ko-KR" sz="1300" dirty="0" err="1">
                <a:solidFill>
                  <a:srgbClr val="000000"/>
                </a:solidFill>
                <a:latin typeface="NanumGothic"/>
                <a:ea typeface="맑은 고딕"/>
                <a:cs typeface="Calibri"/>
              </a:rPr>
              <a:t>주가</a:t>
            </a:r>
            <a:r>
              <a:rPr lang="en-US" altLang="ko-KR" sz="1300" dirty="0">
                <a:solidFill>
                  <a:srgbClr val="000000"/>
                </a:solidFill>
                <a:latin typeface="NanumGothic"/>
                <a:ea typeface="맑은 고딕"/>
                <a:cs typeface="Calibri"/>
              </a:rPr>
              <a:t> </a:t>
            </a:r>
            <a:r>
              <a:rPr lang="en-US" altLang="ko-KR" sz="1300" dirty="0" err="1">
                <a:solidFill>
                  <a:srgbClr val="000000"/>
                </a:solidFill>
                <a:latin typeface="NanumGothic"/>
                <a:ea typeface="맑은 고딕"/>
                <a:cs typeface="Calibri"/>
              </a:rPr>
              <a:t>지수</a:t>
            </a:r>
            <a:endParaRPr lang="en-US" altLang="ko-KR" sz="1300" dirty="0" err="1">
              <a:solidFill>
                <a:srgbClr val="000000"/>
              </a:solidFill>
              <a:latin typeface="NanumGothic"/>
              <a:ea typeface="맑은 고딕" panose="020B0503020000020004" pitchFamily="34" charset="-127"/>
              <a:cs typeface="Calibri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rgbClr val="000000"/>
              </a:solidFill>
              <a:latin typeface="Calibri"/>
              <a:ea typeface="맑은 고딕" panose="020B0503020000020004" pitchFamily="34" charset="-127"/>
              <a:cs typeface="Calibri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endParaRPr lang="en-US" altLang="ko-KR" sz="1333" dirty="0">
              <a:solidFill>
                <a:srgbClr val="000000"/>
              </a:solidFill>
              <a:latin typeface="NanumGothic"/>
            </a:endParaRPr>
          </a:p>
          <a:p>
            <a:endParaRPr lang="en-US" altLang="ko-KR" sz="1333" dirty="0">
              <a:solidFill>
                <a:srgbClr val="000000"/>
              </a:solidFill>
              <a:latin typeface="NanumGothic"/>
            </a:endParaRPr>
          </a:p>
          <a:p>
            <a:endParaRPr lang="en-US" altLang="ko-KR" sz="1333" dirty="0">
              <a:solidFill>
                <a:srgbClr val="000000"/>
              </a:solidFill>
              <a:latin typeface="NanumGothic"/>
            </a:endParaRPr>
          </a:p>
          <a:p>
            <a:endParaRPr lang="en-US" altLang="ko-KR" sz="1333" dirty="0">
              <a:solidFill>
                <a:srgbClr val="000000"/>
              </a:solidFill>
              <a:latin typeface="NanumGothic"/>
            </a:endParaRPr>
          </a:p>
          <a:p>
            <a:endParaRPr lang="en-US" altLang="ko-KR" sz="1333" dirty="0">
              <a:solidFill>
                <a:srgbClr val="000000"/>
              </a:solidFill>
              <a:latin typeface="NanumGothic"/>
            </a:endParaRP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7D5DC4BB-01C1-75CF-2BD1-ACB54AA09F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59191" y="303775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8">
            <a:extLst>
              <a:ext uri="{FF2B5EF4-FFF2-40B4-BE49-F238E27FC236}">
                <a16:creationId xmlns:a16="http://schemas.microsoft.com/office/drawing/2014/main" id="{FC8FD819-BF3D-323B-A227-1699E1D8E4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11591" y="319015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BB13D236-A4B2-05BA-7870-BDF78EA1C758}"/>
              </a:ext>
            </a:extLst>
          </p:cNvPr>
          <p:cNvSpPr txBox="1"/>
          <p:nvPr/>
        </p:nvSpPr>
        <p:spPr>
          <a:xfrm>
            <a:off x="892181" y="1949150"/>
            <a:ext cx="5401915" cy="4205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100">
                <a:solidFill>
                  <a:srgbClr val="2D3136"/>
                </a:solidFill>
                <a:latin typeface="Bebas Neue"/>
                <a:ea typeface="맑은 고딕"/>
              </a:rPr>
              <a:t>Problem definition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570AC659-B3CB-A111-BECA-859A7BF21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970" y="3186793"/>
            <a:ext cx="1650546" cy="31623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C0C5C66-DAE4-2CAE-4D87-70474773C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2229" y="4343035"/>
            <a:ext cx="2743200" cy="61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2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024"/>
    </mc:Choice>
    <mc:Fallback xmlns="">
      <p:transition spd="slow" advTm="3902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6825" y="782642"/>
            <a:ext cx="13716191" cy="9079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0</a:t>
            </a:r>
            <a:r>
              <a:rPr lang="en-US" altLang="ko-KR" sz="5300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2</a:t>
            </a:r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. </a:t>
            </a:r>
            <a:r>
              <a:rPr lang="en-US" altLang="ko-KR" sz="5300" err="1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DLinear</a:t>
            </a:r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 </a:t>
            </a:r>
            <a:r>
              <a:rPr lang="en-US" altLang="ko-KR" sz="5300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prediction</a:t>
            </a:r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832186" y="1945433"/>
            <a:ext cx="341629" cy="6092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70084" y="606245"/>
            <a:ext cx="5667993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rgbClr val="2D3136"/>
                </a:solidFill>
                <a:latin typeface="NanumSquare"/>
              </a:rPr>
              <a:t>Explanation of </a:t>
            </a:r>
            <a:r>
              <a:rPr lang="en-US" sz="1200" err="1">
                <a:solidFill>
                  <a:srgbClr val="2D3136"/>
                </a:solidFill>
                <a:latin typeface="NanumSquare"/>
              </a:rPr>
              <a:t>DLinear</a:t>
            </a:r>
            <a:r>
              <a:rPr lang="en-US" sz="1200">
                <a:solidFill>
                  <a:srgbClr val="2D3136"/>
                </a:solidFill>
                <a:latin typeface="NanumSquare"/>
              </a:rPr>
              <a:t> prediction model</a:t>
            </a:r>
          </a:p>
          <a:p>
            <a:endParaRPr lang="en-US" altLang="ko-KR" sz="1000">
              <a:solidFill>
                <a:srgbClr val="2D3136"/>
              </a:solidFill>
              <a:latin typeface="NanumSquare" pitchFamily="34" charset="0"/>
              <a:ea typeface="맑은 고딕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D4DA9EF9-ABD7-12E3-EC68-55042BF904A5}"/>
              </a:ext>
            </a:extLst>
          </p:cNvPr>
          <p:cNvSpPr txBox="1"/>
          <p:nvPr/>
        </p:nvSpPr>
        <p:spPr>
          <a:xfrm>
            <a:off x="1249345" y="1850510"/>
            <a:ext cx="5401915" cy="4205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100">
                <a:solidFill>
                  <a:srgbClr val="2D3136"/>
                </a:solidFill>
                <a:latin typeface="Bebas Neue"/>
                <a:ea typeface="맑은 고딕"/>
              </a:rPr>
              <a:t>Why do we need </a:t>
            </a:r>
            <a:r>
              <a:rPr lang="en-US" altLang="ko-KR" sz="2100" err="1">
                <a:solidFill>
                  <a:srgbClr val="2D3136"/>
                </a:solidFill>
                <a:latin typeface="Bebas Neue"/>
                <a:ea typeface="맑은 고딕"/>
              </a:rPr>
              <a:t>dlinear</a:t>
            </a:r>
            <a:r>
              <a:rPr lang="en-US" altLang="ko-KR" sz="2100">
                <a:solidFill>
                  <a:srgbClr val="2D3136"/>
                </a:solidFill>
                <a:latin typeface="Bebas Neue"/>
                <a:ea typeface="맑은 고딕"/>
              </a:rPr>
              <a:t>?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E9E012-75CE-3573-7214-BE9B949A5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67" y="3787955"/>
            <a:ext cx="1828800" cy="2463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9AEE6E-C9C6-3F12-AC96-50A48DB8A74C}"/>
              </a:ext>
            </a:extLst>
          </p:cNvPr>
          <p:cNvSpPr txBox="1"/>
          <p:nvPr/>
        </p:nvSpPr>
        <p:spPr>
          <a:xfrm>
            <a:off x="2746276" y="3698827"/>
            <a:ext cx="9039206" cy="258532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 err="1">
                <a:ea typeface="맑은 고딕"/>
                <a:cs typeface="Calibri"/>
              </a:rPr>
              <a:t>다른</a:t>
            </a:r>
            <a:r>
              <a:rPr lang="en-US" altLang="ko-KR" dirty="0">
                <a:ea typeface="맑은 고딕"/>
                <a:cs typeface="Calibri"/>
              </a:rPr>
              <a:t> </a:t>
            </a:r>
            <a:r>
              <a:rPr lang="en-US" altLang="ko-KR" dirty="0" err="1">
                <a:ea typeface="맑은 고딕"/>
                <a:cs typeface="Calibri"/>
              </a:rPr>
              <a:t>알고리즘</a:t>
            </a:r>
            <a:r>
              <a:rPr lang="en-US" altLang="ko-KR" dirty="0">
                <a:ea typeface="맑은 고딕"/>
                <a:cs typeface="Calibri"/>
              </a:rPr>
              <a:t> </a:t>
            </a:r>
            <a:r>
              <a:rPr lang="en-US" altLang="ko-KR" dirty="0" err="1">
                <a:ea typeface="맑은 고딕"/>
                <a:cs typeface="Calibri"/>
              </a:rPr>
              <a:t>트레이딩</a:t>
            </a:r>
            <a:r>
              <a:rPr lang="en-US" altLang="ko-KR" dirty="0">
                <a:ea typeface="맑은 고딕"/>
                <a:cs typeface="Calibri"/>
              </a:rPr>
              <a:t> </a:t>
            </a:r>
            <a:r>
              <a:rPr lang="en-US" altLang="ko-KR" dirty="0" err="1">
                <a:ea typeface="맑은 고딕"/>
                <a:cs typeface="Calibri"/>
              </a:rPr>
              <a:t>방식들과</a:t>
            </a:r>
            <a:r>
              <a:rPr lang="en-US" altLang="ko-KR" dirty="0">
                <a:ea typeface="맑은 고딕"/>
                <a:cs typeface="Calibri"/>
              </a:rPr>
              <a:t> </a:t>
            </a:r>
            <a:r>
              <a:rPr lang="en-US" altLang="ko-KR" dirty="0" err="1">
                <a:ea typeface="맑은 고딕"/>
                <a:cs typeface="Calibri"/>
              </a:rPr>
              <a:t>마찬가지로</a:t>
            </a:r>
            <a:r>
              <a:rPr lang="en-US" altLang="ko-KR" dirty="0">
                <a:ea typeface="맑은 고딕"/>
                <a:cs typeface="Calibri"/>
              </a:rPr>
              <a:t>, </a:t>
            </a:r>
          </a:p>
          <a:p>
            <a:endParaRPr lang="en-US" altLang="ko-KR" dirty="0">
              <a:ea typeface="맑은 고딕"/>
              <a:cs typeface="Calibri"/>
            </a:endParaRPr>
          </a:p>
          <a:p>
            <a:r>
              <a:rPr lang="en-US" altLang="ko-KR" dirty="0" err="1">
                <a:ea typeface="맑은 고딕"/>
                <a:cs typeface="Calibri"/>
              </a:rPr>
              <a:t>FinRL</a:t>
            </a:r>
            <a:r>
              <a:rPr lang="en-US" altLang="ko-KR" dirty="0">
                <a:ea typeface="맑은 고딕"/>
                <a:cs typeface="Calibri"/>
              </a:rPr>
              <a:t> Baseline </a:t>
            </a:r>
            <a:r>
              <a:rPr lang="en-US" altLang="ko-KR" dirty="0" err="1">
                <a:ea typeface="맑은 고딕"/>
                <a:cs typeface="Calibri"/>
              </a:rPr>
              <a:t>역시</a:t>
            </a:r>
            <a:r>
              <a:rPr lang="en-US" altLang="ko-KR" b="1" dirty="0">
                <a:ea typeface="맑은 고딕"/>
                <a:cs typeface="Calibri"/>
              </a:rPr>
              <a:t> INDICATORS(</a:t>
            </a:r>
            <a:r>
              <a:rPr lang="ko-KR" altLang="en-US" b="1" dirty="0">
                <a:ea typeface="맑은 고딕"/>
                <a:cs typeface="Calibri"/>
              </a:rPr>
              <a:t>보조지표</a:t>
            </a:r>
            <a:r>
              <a:rPr lang="en-US" altLang="ko-KR" b="1" dirty="0">
                <a:ea typeface="맑은 고딕"/>
                <a:cs typeface="Calibri"/>
              </a:rPr>
              <a:t>)</a:t>
            </a:r>
            <a:r>
              <a:rPr lang="ko-KR" altLang="en-US" b="1" dirty="0" err="1">
                <a:ea typeface="맑은 고딕"/>
                <a:cs typeface="Calibri"/>
              </a:rPr>
              <a:t>를</a:t>
            </a:r>
            <a:r>
              <a:rPr lang="ko-KR" altLang="en-US" b="1" dirty="0">
                <a:ea typeface="맑은 고딕"/>
                <a:cs typeface="Calibri"/>
              </a:rPr>
              <a:t> 통해</a:t>
            </a:r>
            <a:r>
              <a:rPr lang="en-US" altLang="ko-KR" b="1" dirty="0">
                <a:ea typeface="맑은 고딕"/>
                <a:cs typeface="Calibri"/>
              </a:rPr>
              <a:t> </a:t>
            </a:r>
            <a:r>
              <a:rPr lang="ko-KR" altLang="en-US" b="1" dirty="0">
                <a:ea typeface="맑은 고딕"/>
                <a:cs typeface="Calibri"/>
              </a:rPr>
              <a:t>투자 포지션을 결정</a:t>
            </a:r>
            <a:r>
              <a:rPr lang="en-US" altLang="ko-KR" dirty="0">
                <a:ea typeface="맑은 고딕"/>
                <a:cs typeface="Calibri"/>
              </a:rPr>
              <a:t> (buy/sell/hold) </a:t>
            </a:r>
            <a:r>
              <a:rPr lang="ko-KR" altLang="en-US" dirty="0">
                <a:ea typeface="맑은 고딕"/>
                <a:cs typeface="Calibri"/>
              </a:rPr>
              <a:t>한다</a:t>
            </a:r>
            <a:r>
              <a:rPr lang="en-US" altLang="ko-KR" dirty="0">
                <a:ea typeface="맑은 고딕"/>
                <a:cs typeface="Calibri"/>
              </a:rPr>
              <a:t>.</a:t>
            </a:r>
            <a:endParaRPr lang="en-US" dirty="0"/>
          </a:p>
          <a:p>
            <a:endParaRPr lang="ko-KR" altLang="en-US" dirty="0">
              <a:ea typeface="맑은 고딕"/>
              <a:cs typeface="Calibri"/>
            </a:endParaRPr>
          </a:p>
          <a:p>
            <a:pPr marL="285750" indent="-285750">
              <a:buFont typeface="Wingdings"/>
              <a:buChar char="Ø"/>
            </a:pPr>
            <a:r>
              <a:rPr lang="ko-KR" altLang="en-US" dirty="0">
                <a:ea typeface="맑은 고딕"/>
                <a:cs typeface="Calibri"/>
              </a:rPr>
              <a:t>하지만 </a:t>
            </a:r>
            <a:r>
              <a:rPr lang="en-US" altLang="ko-KR" dirty="0" err="1">
                <a:ea typeface="맑은 고딕"/>
                <a:cs typeface="Calibri"/>
              </a:rPr>
              <a:t>FinRL</a:t>
            </a:r>
            <a:r>
              <a:rPr lang="ko-KR" altLang="en-US" dirty="0">
                <a:ea typeface="맑은 고딕"/>
                <a:cs typeface="Calibri"/>
              </a:rPr>
              <a:t>의 </a:t>
            </a:r>
            <a:r>
              <a:rPr lang="en-US" altLang="ko-KR" dirty="0">
                <a:ea typeface="맑은 고딕"/>
                <a:cs typeface="Calibri"/>
              </a:rPr>
              <a:t>INDICATORS</a:t>
            </a:r>
            <a:r>
              <a:rPr lang="ko-KR" altLang="en-US" dirty="0">
                <a:ea typeface="맑은 고딕"/>
                <a:cs typeface="Calibri"/>
              </a:rPr>
              <a:t>는 </a:t>
            </a:r>
            <a:r>
              <a:rPr lang="en-US" altLang="ko-KR" dirty="0" err="1">
                <a:ea typeface="맑은 고딕"/>
                <a:cs typeface="Calibri"/>
              </a:rPr>
              <a:t>macd</a:t>
            </a:r>
            <a:r>
              <a:rPr lang="en-US" altLang="ko-KR" sz="1000" dirty="0">
                <a:ea typeface="맑은 고딕"/>
                <a:cs typeface="Calibri"/>
              </a:rPr>
              <a:t>(</a:t>
            </a:r>
            <a:r>
              <a:rPr lang="ko-KR" altLang="en-US" sz="1000" dirty="0">
                <a:ea typeface="맑은 고딕"/>
                <a:cs typeface="Calibri"/>
              </a:rPr>
              <a:t>이동평균수렴확산</a:t>
            </a:r>
            <a:r>
              <a:rPr lang="en-US" altLang="ko-KR" sz="1000" dirty="0">
                <a:ea typeface="맑은 고딕"/>
                <a:cs typeface="Calibri"/>
              </a:rPr>
              <a:t>)</a:t>
            </a:r>
            <a:r>
              <a:rPr lang="en-US" altLang="ko-KR" dirty="0">
                <a:ea typeface="맑은 고딕"/>
                <a:cs typeface="Calibri"/>
              </a:rPr>
              <a:t>, </a:t>
            </a:r>
            <a:r>
              <a:rPr lang="en-US" altLang="ko-KR" dirty="0" err="1">
                <a:ea typeface="맑은 고딕"/>
                <a:cs typeface="Calibri"/>
              </a:rPr>
              <a:t>sma</a:t>
            </a:r>
            <a:r>
              <a:rPr lang="en-US" altLang="ko-KR" sz="1000" dirty="0">
                <a:ea typeface="맑은 고딕"/>
                <a:cs typeface="Calibri"/>
              </a:rPr>
              <a:t>(</a:t>
            </a:r>
            <a:r>
              <a:rPr lang="ko-KR" altLang="en-US" sz="1000" dirty="0">
                <a:ea typeface="맑은 고딕"/>
                <a:cs typeface="Calibri"/>
              </a:rPr>
              <a:t>이동평균</a:t>
            </a:r>
            <a:r>
              <a:rPr lang="en-US" altLang="ko-KR" sz="1000" dirty="0">
                <a:ea typeface="맑은 고딕"/>
                <a:cs typeface="Calibri"/>
              </a:rPr>
              <a:t>)</a:t>
            </a:r>
            <a:r>
              <a:rPr lang="en-US" altLang="ko-KR" dirty="0">
                <a:ea typeface="맑은 고딕"/>
                <a:cs typeface="Calibri"/>
              </a:rPr>
              <a:t>, </a:t>
            </a:r>
            <a:r>
              <a:rPr lang="en-US" altLang="ko-KR" dirty="0" err="1">
                <a:ea typeface="맑은 고딕"/>
                <a:cs typeface="Calibri"/>
              </a:rPr>
              <a:t>rsi</a:t>
            </a:r>
            <a:r>
              <a:rPr lang="en-US" altLang="ko-KR" sz="1000" dirty="0">
                <a:ea typeface="맑은 고딕"/>
                <a:cs typeface="Calibri"/>
              </a:rPr>
              <a:t>(</a:t>
            </a:r>
            <a:r>
              <a:rPr lang="ko-KR" altLang="en-US" sz="1000" dirty="0">
                <a:ea typeface="맑은 고딕"/>
                <a:cs typeface="Calibri"/>
              </a:rPr>
              <a:t>상대강도</a:t>
            </a:r>
            <a:r>
              <a:rPr lang="en-US" altLang="ko-KR" sz="1000" dirty="0">
                <a:ea typeface="맑은 고딕"/>
                <a:cs typeface="Calibri"/>
              </a:rPr>
              <a:t>)</a:t>
            </a:r>
            <a:r>
              <a:rPr lang="en-US" altLang="ko-KR" dirty="0">
                <a:ea typeface="맑은 고딕"/>
                <a:cs typeface="Calibri"/>
              </a:rPr>
              <a:t>, boll</a:t>
            </a:r>
            <a:r>
              <a:rPr lang="en-US" altLang="ko-KR" sz="1000" dirty="0">
                <a:ea typeface="맑은 고딕"/>
                <a:cs typeface="Calibri"/>
              </a:rPr>
              <a:t>(</a:t>
            </a:r>
            <a:r>
              <a:rPr lang="ko-KR" altLang="en-US" sz="1000" dirty="0" err="1">
                <a:ea typeface="맑은 고딕"/>
                <a:cs typeface="Calibri"/>
              </a:rPr>
              <a:t>볼린저밴드</a:t>
            </a:r>
            <a:r>
              <a:rPr lang="en-US" altLang="ko-KR" sz="1000" dirty="0">
                <a:ea typeface="맑은 고딕"/>
                <a:cs typeface="Calibri"/>
              </a:rPr>
              <a:t>) </a:t>
            </a:r>
            <a:r>
              <a:rPr lang="ko-KR" altLang="en-US" dirty="0">
                <a:ea typeface="맑은 고딕"/>
                <a:cs typeface="Calibri"/>
              </a:rPr>
              <a:t>등</a:t>
            </a:r>
            <a:br>
              <a:rPr lang="en-US" altLang="ko-KR" dirty="0">
                <a:ea typeface="맑은 고딕"/>
                <a:cs typeface="Calibri"/>
              </a:rPr>
            </a:br>
            <a:r>
              <a:rPr lang="ko-KR" altLang="en-US" dirty="0">
                <a:ea typeface="맑은 고딕"/>
                <a:cs typeface="Calibri"/>
              </a:rPr>
              <a:t>모두 후행지표밖에 없다</a:t>
            </a:r>
            <a:r>
              <a:rPr lang="en-US" altLang="ko-KR" dirty="0">
                <a:ea typeface="맑은 고딕"/>
                <a:cs typeface="Calibri"/>
              </a:rPr>
              <a:t>.</a:t>
            </a:r>
          </a:p>
          <a:p>
            <a:r>
              <a:rPr lang="ko-KR" altLang="en-US" dirty="0">
                <a:ea typeface="맑은 고딕"/>
                <a:cs typeface="Calibri"/>
              </a:rPr>
              <a:t>             (쉽게 말하면 주식가격 결정 이후에 나오는 정보)</a:t>
            </a:r>
            <a:endParaRPr lang="en-US" altLang="ko-KR" dirty="0">
              <a:ea typeface="맑은 고딕"/>
              <a:cs typeface="Calibri"/>
            </a:endParaRPr>
          </a:p>
          <a:p>
            <a:endParaRPr lang="ko-KR" altLang="en-US" dirty="0">
              <a:ea typeface="맑은 고딕"/>
              <a:cs typeface="Calibri"/>
            </a:endParaRPr>
          </a:p>
          <a:p>
            <a:pPr marL="285750" indent="-285750">
              <a:buFont typeface="Wingdings"/>
              <a:buChar char="Ø"/>
            </a:pPr>
            <a:r>
              <a:rPr lang="ko-KR" altLang="en-US" dirty="0">
                <a:ea typeface="맑은 고딕"/>
                <a:cs typeface="Calibri"/>
              </a:rPr>
              <a:t>현존하는 알고리즘 지표기반 트레이딩의 한계점 중 하나.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AA5EDD3-8F48-C7E0-7810-F8ED367451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966787"/>
            <a:ext cx="6059316" cy="24622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8919D1-5703-8133-2F9D-52B4CD10C673}"/>
              </a:ext>
            </a:extLst>
          </p:cNvPr>
          <p:cNvSpPr txBox="1"/>
          <p:nvPr/>
        </p:nvSpPr>
        <p:spPr>
          <a:xfrm>
            <a:off x="7511969" y="3427694"/>
            <a:ext cx="4643348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en-US" altLang="ko-KR" sz="1400" dirty="0" err="1">
                <a:ea typeface="맑은 고딕"/>
                <a:cs typeface="Calibri"/>
              </a:rPr>
              <a:t>알고리즘</a:t>
            </a:r>
            <a:r>
              <a:rPr lang="en-US" altLang="ko-KR" sz="1400" dirty="0">
                <a:ea typeface="맑은 고딕"/>
                <a:cs typeface="Calibri"/>
              </a:rPr>
              <a:t> </a:t>
            </a:r>
            <a:r>
              <a:rPr lang="en-US" altLang="ko-KR" sz="1400" dirty="0" err="1">
                <a:ea typeface="맑은 고딕"/>
                <a:cs typeface="Calibri"/>
              </a:rPr>
              <a:t>트레이딩에서</a:t>
            </a:r>
            <a:r>
              <a:rPr lang="en-US" altLang="ko-KR" sz="1400" dirty="0">
                <a:ea typeface="맑은 고딕"/>
                <a:cs typeface="Calibri"/>
              </a:rPr>
              <a:t> </a:t>
            </a:r>
            <a:r>
              <a:rPr lang="en-US" altLang="ko-KR" sz="1400" dirty="0" err="1">
                <a:ea typeface="맑은 고딕"/>
                <a:cs typeface="Calibri"/>
              </a:rPr>
              <a:t>사용되INDICATORS</a:t>
            </a:r>
            <a:r>
              <a:rPr lang="en-US" altLang="ko-KR" sz="1400" dirty="0">
                <a:ea typeface="맑은 고딕"/>
                <a:cs typeface="Calibri"/>
              </a:rPr>
              <a:t>(</a:t>
            </a:r>
            <a:r>
              <a:rPr lang="ko-KR" altLang="en-US" sz="1400" dirty="0" err="1">
                <a:ea typeface="맑은 고딕"/>
                <a:cs typeface="Calibri"/>
              </a:rPr>
              <a:t>조지표</a:t>
            </a:r>
            <a:r>
              <a:rPr lang="en-US" altLang="ko-KR" sz="1400" dirty="0">
                <a:ea typeface="맑은 고딕"/>
                <a:cs typeface="Calibri"/>
              </a:rPr>
              <a:t>)</a:t>
            </a:r>
            <a:endParaRPr lang="ko-KR" altLang="en-US" sz="140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5978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169"/>
    </mc:Choice>
    <mc:Fallback xmlns="">
      <p:transition spd="slow" advTm="5716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6825" y="782642"/>
            <a:ext cx="13716191" cy="9079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0</a:t>
            </a:r>
            <a:r>
              <a:rPr lang="en-US" altLang="ko-KR" sz="5300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2</a:t>
            </a:r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. </a:t>
            </a:r>
            <a:r>
              <a:rPr lang="en-US" altLang="ko-KR" sz="5300" err="1">
                <a:solidFill>
                  <a:srgbClr val="2D3136"/>
                </a:solidFill>
                <a:latin typeface="Bebas Neue"/>
                <a:ea typeface="맑은 고딕"/>
                <a:cs typeface="Bebas Neue" pitchFamily="34" charset="0"/>
              </a:rPr>
              <a:t>DLinear</a:t>
            </a:r>
            <a:r>
              <a:rPr lang="en-US" sz="5300">
                <a:solidFill>
                  <a:srgbClr val="2D3136"/>
                </a:solidFill>
                <a:latin typeface="Bebas Neue"/>
                <a:cs typeface="Bebas Neue" pitchFamily="34" charset="0"/>
              </a:rPr>
              <a:t> </a:t>
            </a:r>
            <a:r>
              <a:rPr lang="en-US" altLang="ko-KR" sz="5300">
                <a:solidFill>
                  <a:srgbClr val="AFD485"/>
                </a:solidFill>
                <a:latin typeface="Bebas Neue"/>
                <a:ea typeface="맑은 고딕"/>
                <a:cs typeface="Bebas Neue" pitchFamily="34" charset="0"/>
              </a:rPr>
              <a:t>prediction</a:t>
            </a:r>
            <a:endParaRPr lang="en-US" sz="12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832186" y="1945433"/>
            <a:ext cx="341629" cy="60920"/>
            <a:chOff x="1248279" y="2918150"/>
            <a:chExt cx="512444" cy="913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279" y="2918150"/>
              <a:ext cx="512444" cy="9138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70084" y="606245"/>
            <a:ext cx="5667993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rgbClr val="2D3136"/>
                </a:solidFill>
                <a:latin typeface="NanumSquare"/>
              </a:rPr>
              <a:t>Explanation of </a:t>
            </a:r>
            <a:r>
              <a:rPr lang="en-US" sz="1200" err="1">
                <a:solidFill>
                  <a:srgbClr val="2D3136"/>
                </a:solidFill>
                <a:latin typeface="NanumSquare"/>
              </a:rPr>
              <a:t>DLinear</a:t>
            </a:r>
            <a:r>
              <a:rPr lang="en-US" sz="1200">
                <a:solidFill>
                  <a:srgbClr val="2D3136"/>
                </a:solidFill>
                <a:latin typeface="NanumSquare"/>
              </a:rPr>
              <a:t> prediction model</a:t>
            </a:r>
          </a:p>
          <a:p>
            <a:endParaRPr lang="en-US" altLang="ko-KR" sz="1000">
              <a:solidFill>
                <a:srgbClr val="2D3136"/>
              </a:solidFill>
              <a:latin typeface="NanumSquare" pitchFamily="34" charset="0"/>
              <a:ea typeface="맑은 고딕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D4DA9EF9-ABD7-12E3-EC68-55042BF904A5}"/>
              </a:ext>
            </a:extLst>
          </p:cNvPr>
          <p:cNvSpPr txBox="1"/>
          <p:nvPr/>
        </p:nvSpPr>
        <p:spPr>
          <a:xfrm>
            <a:off x="1249345" y="1850510"/>
            <a:ext cx="5401915" cy="4205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100">
                <a:solidFill>
                  <a:srgbClr val="2D3136"/>
                </a:solidFill>
                <a:latin typeface="Bebas Neue"/>
                <a:ea typeface="맑은 고딕"/>
              </a:rPr>
              <a:t>Why do we need </a:t>
            </a:r>
            <a:r>
              <a:rPr lang="en-US" altLang="ko-KR" sz="2100" err="1">
                <a:solidFill>
                  <a:srgbClr val="2D3136"/>
                </a:solidFill>
                <a:latin typeface="Bebas Neue"/>
                <a:ea typeface="맑은 고딕"/>
              </a:rPr>
              <a:t>dlinear</a:t>
            </a:r>
            <a:r>
              <a:rPr lang="en-US" altLang="ko-KR" sz="2100">
                <a:solidFill>
                  <a:srgbClr val="2D3136"/>
                </a:solidFill>
                <a:latin typeface="Bebas Neue"/>
                <a:ea typeface="맑은 고딕"/>
              </a:rPr>
              <a:t>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9AEE6E-C9C6-3F12-AC96-50A48DB8A74C}"/>
              </a:ext>
            </a:extLst>
          </p:cNvPr>
          <p:cNvSpPr txBox="1"/>
          <p:nvPr/>
        </p:nvSpPr>
        <p:spPr>
          <a:xfrm>
            <a:off x="1149686" y="2222358"/>
            <a:ext cx="9387506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b="1" dirty="0">
                <a:ea typeface="맑은 고딕"/>
                <a:cs typeface="Calibri"/>
              </a:rPr>
              <a:t>Time Series Forecast</a:t>
            </a:r>
            <a:r>
              <a:rPr lang="ko-Kore-KR" altLang="en-US" b="1" dirty="0">
                <a:ea typeface="맑은 고딕"/>
                <a:cs typeface="Calibri"/>
              </a:rPr>
              <a:t> </a:t>
            </a:r>
            <a:r>
              <a:rPr lang="en-US" b="1" dirty="0">
                <a:ea typeface="맑은 고딕"/>
                <a:cs typeface="Calibri"/>
              </a:rPr>
              <a:t>SOTA </a:t>
            </a:r>
            <a:r>
              <a:rPr lang="ko-Kore-KR" altLang="en-US" b="1" dirty="0" err="1">
                <a:ea typeface="맑은 고딕"/>
                <a:cs typeface="Calibri"/>
              </a:rPr>
              <a:t>모델</a:t>
            </a:r>
            <a:r>
              <a:rPr lang="ko-Kore-KR" altLang="en-US" dirty="0" err="1">
                <a:ea typeface="맑은 고딕"/>
                <a:cs typeface="Calibri"/>
              </a:rPr>
              <a:t>을</a:t>
            </a:r>
            <a:r>
              <a:rPr lang="ko-Kore-KR" altLang="en-US" dirty="0">
                <a:ea typeface="맑은 고딕"/>
                <a:cs typeface="Calibri"/>
              </a:rPr>
              <a:t> </a:t>
            </a:r>
            <a:r>
              <a:rPr lang="ko-Kore-KR" altLang="en-US" dirty="0" err="1">
                <a:ea typeface="맑은 고딕"/>
                <a:cs typeface="Calibri"/>
              </a:rPr>
              <a:t>이용한</a:t>
            </a:r>
            <a:r>
              <a:rPr lang="ko-Kore-KR" altLang="en-US" dirty="0">
                <a:ea typeface="맑은 고딕"/>
                <a:cs typeface="Calibri"/>
              </a:rPr>
              <a:t> </a:t>
            </a:r>
            <a:r>
              <a:rPr lang="en-US" b="1" dirty="0">
                <a:ea typeface="맑은 고딕"/>
                <a:cs typeface="Calibri"/>
              </a:rPr>
              <a:t>p</a:t>
            </a:r>
            <a:r>
              <a:rPr lang="en-US" altLang="ko-KR" b="1" dirty="0">
                <a:ea typeface="맑은 고딕"/>
                <a:cs typeface="Calibri"/>
              </a:rPr>
              <a:t>rediction </a:t>
            </a:r>
            <a:r>
              <a:rPr lang="ko-KR" altLang="en-US" b="1" dirty="0">
                <a:ea typeface="맑은 고딕"/>
                <a:cs typeface="Calibri"/>
              </a:rPr>
              <a:t>값을 선행지표로 쓰기로</a:t>
            </a:r>
            <a:r>
              <a:rPr lang="ko-KR" altLang="en-US" dirty="0">
                <a:ea typeface="맑은 고딕"/>
                <a:cs typeface="Calibri"/>
              </a:rPr>
              <a:t> 결정</a:t>
            </a:r>
            <a:endParaRPr lang="en-US" altLang="ko-KR" dirty="0">
              <a:ea typeface="맑은 고딕"/>
              <a:cs typeface="Calibri"/>
            </a:endParaRPr>
          </a:p>
          <a:p>
            <a:endParaRPr lang="ko-KR" altLang="en-US" dirty="0">
              <a:ea typeface="맑은 고딕"/>
              <a:cs typeface="Calibri"/>
            </a:endParaRPr>
          </a:p>
          <a:p>
            <a:r>
              <a:rPr lang="ko-Kore-KR" altLang="en-US" err="1">
                <a:ea typeface="맑은 고딕"/>
                <a:cs typeface="Calibri"/>
              </a:rPr>
              <a:t>금융</a:t>
            </a:r>
            <a:r>
              <a:rPr lang="ko-Kore-KR" altLang="en-US" dirty="0">
                <a:ea typeface="맑은 고딕"/>
                <a:cs typeface="Calibri"/>
              </a:rPr>
              <a:t> </a:t>
            </a:r>
            <a:r>
              <a:rPr lang="ko-Kore-KR" altLang="en-US" err="1">
                <a:ea typeface="맑은 고딕"/>
                <a:cs typeface="Calibri"/>
              </a:rPr>
              <a:t>도메인에선</a:t>
            </a:r>
            <a:r>
              <a:rPr lang="ko-Kore-KR" altLang="en-US" dirty="0">
                <a:ea typeface="맑은 고딕"/>
                <a:cs typeface="Calibri"/>
              </a:rPr>
              <a:t> </a:t>
            </a:r>
            <a:r>
              <a:rPr lang="en-US" err="1">
                <a:ea typeface="맑은 고딕"/>
                <a:cs typeface="Calibri"/>
              </a:rPr>
              <a:t>Nlinear</a:t>
            </a:r>
            <a:r>
              <a:rPr lang="ko-Kore-KR" altLang="en-US" err="1">
                <a:ea typeface="맑은 고딕"/>
                <a:cs typeface="Calibri"/>
              </a:rPr>
              <a:t>보다</a:t>
            </a:r>
            <a:r>
              <a:rPr lang="ko-Kore-KR" altLang="en-US" dirty="0">
                <a:ea typeface="맑은 고딕"/>
                <a:cs typeface="Calibri"/>
              </a:rPr>
              <a:t> </a:t>
            </a:r>
            <a:r>
              <a:rPr lang="en-US" err="1">
                <a:ea typeface="맑은 고딕"/>
                <a:cs typeface="Calibri"/>
              </a:rPr>
              <a:t>Dlinear</a:t>
            </a:r>
            <a:r>
              <a:rPr lang="ko-Kore-KR" altLang="en-US" err="1">
                <a:ea typeface="맑은 고딕"/>
                <a:cs typeface="Calibri"/>
              </a:rPr>
              <a:t>의</a:t>
            </a:r>
            <a:r>
              <a:rPr lang="ko-Kore-KR" altLang="en-US" dirty="0">
                <a:ea typeface="맑은 고딕"/>
                <a:cs typeface="Calibri"/>
              </a:rPr>
              <a:t> </a:t>
            </a:r>
            <a:r>
              <a:rPr lang="ko-Kore-KR" altLang="en-US" err="1">
                <a:ea typeface="맑은 고딕"/>
                <a:cs typeface="Calibri"/>
              </a:rPr>
              <a:t>성능이</a:t>
            </a:r>
            <a:r>
              <a:rPr lang="ko-Kore-KR" altLang="en-US" dirty="0">
                <a:ea typeface="맑은 고딕"/>
                <a:cs typeface="Calibri"/>
              </a:rPr>
              <a:t> </a:t>
            </a:r>
            <a:r>
              <a:rPr lang="ko-Kore-KR" altLang="en-US" err="1">
                <a:ea typeface="맑은 고딕"/>
                <a:cs typeface="Calibri"/>
              </a:rPr>
              <a:t>보편적으로</a:t>
            </a:r>
            <a:r>
              <a:rPr lang="ko-Kore-KR" altLang="en-US" dirty="0">
                <a:ea typeface="맑은 고딕"/>
                <a:cs typeface="Calibri"/>
              </a:rPr>
              <a:t> </a:t>
            </a:r>
            <a:r>
              <a:rPr lang="ko-Kore-KR" altLang="en-US" err="1">
                <a:ea typeface="맑은 고딕"/>
                <a:cs typeface="Calibri"/>
              </a:rPr>
              <a:t>우수</a:t>
            </a:r>
            <a:r>
              <a:rPr lang="ko-Kore-KR" altLang="en-US" dirty="0">
                <a:ea typeface="맑은 고딕"/>
                <a:cs typeface="Calibri"/>
              </a:rPr>
              <a:t> </a:t>
            </a:r>
            <a:r>
              <a:rPr lang="en-US" dirty="0">
                <a:ea typeface="맑은 고딕"/>
                <a:cs typeface="Calibri"/>
              </a:rPr>
              <a:t>&gt; </a:t>
            </a:r>
            <a:r>
              <a:rPr lang="en-US" err="1">
                <a:ea typeface="맑은 고딕"/>
                <a:cs typeface="Calibri"/>
              </a:rPr>
              <a:t>Nlinear</a:t>
            </a:r>
            <a:r>
              <a:rPr lang="ko-Kore-KR" altLang="en-US" err="1">
                <a:ea typeface="맑은 고딕"/>
                <a:cs typeface="Calibri"/>
              </a:rPr>
              <a:t>가</a:t>
            </a:r>
            <a:r>
              <a:rPr lang="ko-Kore-KR" altLang="en-US" dirty="0">
                <a:ea typeface="맑은 고딕"/>
                <a:cs typeface="Calibri"/>
              </a:rPr>
              <a:t> </a:t>
            </a:r>
            <a:r>
              <a:rPr lang="ko-Kore-KR" altLang="en-US" err="1">
                <a:ea typeface="맑은 고딕"/>
                <a:cs typeface="Calibri"/>
              </a:rPr>
              <a:t>아닌</a:t>
            </a:r>
            <a:r>
              <a:rPr lang="ko-Kore-KR" altLang="en-US" dirty="0">
                <a:ea typeface="맑은 고딕"/>
                <a:cs typeface="Calibri"/>
              </a:rPr>
              <a:t> </a:t>
            </a:r>
            <a:r>
              <a:rPr lang="en-US" b="1" err="1">
                <a:ea typeface="맑은 고딕"/>
                <a:cs typeface="Calibri"/>
              </a:rPr>
              <a:t>Dlinear</a:t>
            </a:r>
            <a:r>
              <a:rPr lang="en-US" b="1" dirty="0">
                <a:ea typeface="맑은 고딕"/>
                <a:cs typeface="Calibri"/>
              </a:rPr>
              <a:t> </a:t>
            </a:r>
            <a:r>
              <a:rPr lang="ko-Kore-KR" altLang="en-US" b="1" err="1">
                <a:ea typeface="맑은 고딕"/>
                <a:cs typeface="Calibri"/>
              </a:rPr>
              <a:t>선택</a:t>
            </a:r>
            <a:endParaRPr lang="ko-Kore-KR" altLang="en-US" b="1">
              <a:cs typeface="Calibri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5692AFE-FB9C-76C5-FBF3-496329E4A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693" y="3175094"/>
            <a:ext cx="8198613" cy="1981604"/>
          </a:xfrm>
          <a:prstGeom prst="rect">
            <a:avLst/>
          </a:prstGeom>
        </p:spPr>
      </p:pic>
      <p:sp>
        <p:nvSpPr>
          <p:cNvPr id="17" name="TextBox 1">
            <a:extLst>
              <a:ext uri="{FF2B5EF4-FFF2-40B4-BE49-F238E27FC236}">
                <a16:creationId xmlns:a16="http://schemas.microsoft.com/office/drawing/2014/main" id="{2C1F0863-4B86-704A-A22B-F6D2BDD667A4}"/>
              </a:ext>
            </a:extLst>
          </p:cNvPr>
          <p:cNvSpPr txBox="1"/>
          <p:nvPr/>
        </p:nvSpPr>
        <p:spPr>
          <a:xfrm>
            <a:off x="1133154" y="5381085"/>
            <a:ext cx="9667797" cy="123726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00000"/>
              </a:lnSpc>
            </a:pPr>
            <a:endParaRPr lang="en-US" altLang="ko-KR" sz="2000">
              <a:solidFill>
                <a:schemeClr val="tx1"/>
              </a:solidFill>
              <a:ea typeface="맑은 고딕"/>
              <a:cs typeface="Calibri"/>
            </a:endParaRPr>
          </a:p>
          <a:p>
            <a:pPr algn="ctr">
              <a:lnSpc>
                <a:spcPct val="200000"/>
              </a:lnSpc>
            </a:pPr>
            <a:endParaRPr lang="en-US" altLang="ko-KR" sz="2000">
              <a:solidFill>
                <a:schemeClr val="tx1"/>
              </a:solidFill>
              <a:ea typeface="맑은 고딕"/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77C44B-B572-F7A1-D1F1-7BD63976AC38}"/>
              </a:ext>
            </a:extLst>
          </p:cNvPr>
          <p:cNvSpPr txBox="1"/>
          <p:nvPr/>
        </p:nvSpPr>
        <p:spPr>
          <a:xfrm>
            <a:off x="1307722" y="5487918"/>
            <a:ext cx="9318660" cy="965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ore-KR" altLang="en-US" sz="2000" dirty="0">
                <a:solidFill>
                  <a:schemeClr val="tx1"/>
                </a:solidFill>
                <a:ea typeface="맑은 고딕"/>
                <a:cs typeface="Calibri"/>
              </a:rPr>
              <a:t>복잡한 </a:t>
            </a:r>
            <a:r>
              <a:rPr lang="en-US" altLang="ko-Kore-KR" sz="2000" dirty="0">
                <a:solidFill>
                  <a:schemeClr val="tx1"/>
                </a:solidFill>
                <a:ea typeface="맑은 고딕"/>
                <a:cs typeface="Calibri"/>
              </a:rPr>
              <a:t>Transformer </a:t>
            </a:r>
            <a:r>
              <a:rPr lang="ko-Kore-KR" altLang="en-US" sz="2000" dirty="0">
                <a:solidFill>
                  <a:schemeClr val="tx1"/>
                </a:solidFill>
                <a:ea typeface="맑은 고딕"/>
                <a:cs typeface="Calibri"/>
              </a:rPr>
              <a:t>기반의 </a:t>
            </a:r>
            <a:r>
              <a:rPr lang="en-US" altLang="ko-Kore-KR" sz="2000" dirty="0" err="1">
                <a:solidFill>
                  <a:schemeClr val="tx1"/>
                </a:solidFill>
                <a:ea typeface="맑은 고딕"/>
                <a:cs typeface="Calibri"/>
              </a:rPr>
              <a:t>Forcasting</a:t>
            </a:r>
            <a:r>
              <a:rPr lang="en-US" altLang="ko-Kore-KR" sz="2000" dirty="0">
                <a:solidFill>
                  <a:schemeClr val="tx1"/>
                </a:solidFill>
                <a:ea typeface="맑은 고딕"/>
                <a:cs typeface="Calibri"/>
              </a:rPr>
              <a:t> </a:t>
            </a:r>
            <a:r>
              <a:rPr lang="ko-Kore-KR" altLang="en-US" sz="2000" dirty="0">
                <a:solidFill>
                  <a:schemeClr val="tx1"/>
                </a:solidFill>
                <a:ea typeface="맑은 고딕"/>
                <a:cs typeface="Calibri"/>
              </a:rPr>
              <a:t>모델</a:t>
            </a:r>
            <a:r>
              <a:rPr lang="en-US" altLang="ko-Kore-KR" sz="2000" dirty="0">
                <a:solidFill>
                  <a:schemeClr val="tx1"/>
                </a:solidFill>
                <a:ea typeface="맑은 고딕"/>
                <a:cs typeface="Calibri"/>
              </a:rPr>
              <a:t>(Informer, </a:t>
            </a:r>
            <a:r>
              <a:rPr lang="en-US" altLang="ko-Kore-KR" sz="2000" dirty="0" err="1">
                <a:solidFill>
                  <a:schemeClr val="tx1"/>
                </a:solidFill>
                <a:ea typeface="맑은 고딕"/>
                <a:cs typeface="Calibri"/>
              </a:rPr>
              <a:t>Autoformer</a:t>
            </a:r>
            <a:r>
              <a:rPr lang="en-US" altLang="ko-Kore-KR" sz="2000" dirty="0">
                <a:solidFill>
                  <a:schemeClr val="tx1"/>
                </a:solidFill>
                <a:ea typeface="맑은 고딕"/>
                <a:cs typeface="Calibri"/>
              </a:rPr>
              <a:t>, </a:t>
            </a:r>
            <a:r>
              <a:rPr lang="en-US" altLang="ko-Kore-KR" sz="2000" dirty="0" err="1">
                <a:solidFill>
                  <a:schemeClr val="tx1"/>
                </a:solidFill>
                <a:ea typeface="맑은 고딕"/>
                <a:cs typeface="Calibri"/>
              </a:rPr>
              <a:t>FEDformer</a:t>
            </a:r>
            <a:r>
              <a:rPr lang="en-US" altLang="ko-KR" sz="2000" dirty="0">
                <a:solidFill>
                  <a:schemeClr val="tx1"/>
                </a:solidFill>
                <a:ea typeface="맑은 고딕"/>
                <a:cs typeface="Calibri"/>
              </a:rPr>
              <a:t>) </a:t>
            </a:r>
            <a:r>
              <a:rPr lang="ko-KR" altLang="en-US" sz="2000" dirty="0">
                <a:solidFill>
                  <a:schemeClr val="tx1"/>
                </a:solidFill>
                <a:ea typeface="맑은 고딕"/>
                <a:cs typeface="Calibri"/>
              </a:rPr>
              <a:t>보다</a:t>
            </a:r>
            <a:endParaRPr lang="en-US" altLang="ko-KR" sz="2000" dirty="0">
              <a:solidFill>
                <a:schemeClr val="tx1"/>
              </a:solidFill>
              <a:ea typeface="맑은 고딕"/>
              <a:cs typeface="Calibri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ea typeface="맑은 고딕"/>
                <a:cs typeface="Calibri"/>
              </a:rPr>
              <a:t>간단한 </a:t>
            </a:r>
            <a:r>
              <a:rPr lang="en-US" altLang="ko-KR" sz="2000" dirty="0">
                <a:solidFill>
                  <a:schemeClr val="tx1"/>
                </a:solidFill>
                <a:ea typeface="맑은 고딕"/>
                <a:cs typeface="Calibri"/>
              </a:rPr>
              <a:t>Linear-layer  </a:t>
            </a:r>
            <a:r>
              <a:rPr lang="ko-KR" altLang="en-US" sz="2000" dirty="0">
                <a:solidFill>
                  <a:schemeClr val="tx1"/>
                </a:solidFill>
                <a:ea typeface="맑은 고딕"/>
                <a:cs typeface="Calibri"/>
              </a:rPr>
              <a:t>기반의 </a:t>
            </a:r>
            <a:r>
              <a:rPr lang="en-US" altLang="ko-KR" sz="2000" dirty="0" err="1">
                <a:solidFill>
                  <a:schemeClr val="tx1"/>
                </a:solidFill>
                <a:ea typeface="맑은 고딕"/>
                <a:cs typeface="Calibri"/>
              </a:rPr>
              <a:t>Forcasting</a:t>
            </a:r>
            <a:r>
              <a:rPr lang="en-US" altLang="ko-KR" sz="2000" dirty="0">
                <a:solidFill>
                  <a:schemeClr val="tx1"/>
                </a:solidFill>
                <a:ea typeface="맑은 고딕"/>
                <a:cs typeface="Calibri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ea typeface="맑은 고딕"/>
                <a:cs typeface="Calibri"/>
              </a:rPr>
              <a:t>모델</a:t>
            </a:r>
            <a:r>
              <a:rPr lang="en-US" altLang="ko-KR" sz="2000" dirty="0">
                <a:solidFill>
                  <a:schemeClr val="tx1"/>
                </a:solidFill>
                <a:ea typeface="맑은 고딕"/>
                <a:cs typeface="Calibri"/>
              </a:rPr>
              <a:t>(</a:t>
            </a:r>
            <a:r>
              <a:rPr lang="en-US" altLang="ko-KR" sz="2000" dirty="0" err="1">
                <a:solidFill>
                  <a:schemeClr val="tx1"/>
                </a:solidFill>
                <a:ea typeface="맑은 고딕"/>
                <a:cs typeface="Calibri"/>
              </a:rPr>
              <a:t>Nlinear</a:t>
            </a:r>
            <a:r>
              <a:rPr lang="en-US" altLang="ko-KR" sz="2000" dirty="0">
                <a:solidFill>
                  <a:schemeClr val="tx1"/>
                </a:solidFill>
                <a:ea typeface="맑은 고딕"/>
                <a:cs typeface="Calibri"/>
              </a:rPr>
              <a:t>, </a:t>
            </a:r>
            <a:r>
              <a:rPr lang="en-US" altLang="ko-KR" sz="2000" dirty="0" err="1">
                <a:solidFill>
                  <a:schemeClr val="tx1"/>
                </a:solidFill>
                <a:ea typeface="맑은 고딕"/>
                <a:cs typeface="Calibri"/>
              </a:rPr>
              <a:t>Dlinear</a:t>
            </a:r>
            <a:r>
              <a:rPr lang="en-US" altLang="ko-KR" sz="2000" dirty="0">
                <a:solidFill>
                  <a:schemeClr val="tx1"/>
                </a:solidFill>
                <a:ea typeface="맑은 고딕"/>
                <a:cs typeface="Calibri"/>
              </a:rPr>
              <a:t>)</a:t>
            </a:r>
            <a:r>
              <a:rPr lang="ko-KR" altLang="en-US" sz="2000" dirty="0">
                <a:solidFill>
                  <a:schemeClr val="tx1"/>
                </a:solidFill>
                <a:ea typeface="맑은 고딕"/>
                <a:cs typeface="Calibri"/>
              </a:rPr>
              <a:t>의 성능이 더 좋다</a:t>
            </a:r>
            <a:r>
              <a:rPr lang="en-US" altLang="ko-KR" sz="2000" dirty="0">
                <a:solidFill>
                  <a:schemeClr val="tx1"/>
                </a:solidFill>
                <a:ea typeface="맑은 고딕"/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704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169"/>
    </mc:Choice>
    <mc:Fallback xmlns="">
      <p:transition spd="slow" advTm="57169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2813</Words>
  <Application>Microsoft Office PowerPoint</Application>
  <PresentationFormat>와이드스크린</PresentationFormat>
  <Paragraphs>422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5" baseType="lpstr">
      <vt:lpstr>15</vt:lpstr>
      <vt:lpstr>Arial,Sans-Serif</vt:lpstr>
      <vt:lpstr>NanumSquare</vt:lpstr>
      <vt:lpstr>NanumSquare ExtraBold</vt:lpstr>
      <vt:lpstr>NanumGothic</vt:lpstr>
      <vt:lpstr>Malgun Gothic</vt:lpstr>
      <vt:lpstr>Malgun Gothic</vt:lpstr>
      <vt:lpstr>Arial</vt:lpstr>
      <vt:lpstr>Bebas Neue</vt:lpstr>
      <vt:lpstr>Calibri</vt:lpstr>
      <vt:lpstr>Calibri Light</vt:lpstr>
      <vt:lpstr>Consolas</vt:lpstr>
      <vt:lpstr>Courier New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박민규[ 학부재학 / 산업경영공학부 ]</dc:creator>
  <cp:lastModifiedBy>엄기영[ 학부재학 / 산업경영공학부 ]</cp:lastModifiedBy>
  <cp:revision>183</cp:revision>
  <dcterms:created xsi:type="dcterms:W3CDTF">2023-05-24T05:22:08Z</dcterms:created>
  <dcterms:modified xsi:type="dcterms:W3CDTF">2023-07-07T09:32:00Z</dcterms:modified>
</cp:coreProperties>
</file>